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5" r:id="rId7"/>
    <p:sldId id="266" r:id="rId8"/>
    <p:sldId id="267" r:id="rId9"/>
    <p:sldId id="268" r:id="rId10"/>
    <p:sldId id="269" r:id="rId11"/>
    <p:sldId id="270" r:id="rId12"/>
    <p:sldId id="271" r:id="rId13"/>
    <p:sldId id="272" r:id="rId14"/>
    <p:sldId id="273" r:id="rId15"/>
    <p:sldId id="274" r:id="rId16"/>
    <p:sldId id="286" r:id="rId17"/>
    <p:sldId id="275" r:id="rId18"/>
    <p:sldId id="260" r:id="rId19"/>
    <p:sldId id="276" r:id="rId20"/>
    <p:sldId id="261" r:id="rId21"/>
    <p:sldId id="277" r:id="rId22"/>
    <p:sldId id="262" r:id="rId23"/>
    <p:sldId id="263" r:id="rId24"/>
    <p:sldId id="281" r:id="rId25"/>
    <p:sldId id="287" r:id="rId26"/>
    <p:sldId id="278" r:id="rId27"/>
    <p:sldId id="282" r:id="rId28"/>
    <p:sldId id="283" r:id="rId29"/>
    <p:sldId id="279" r:id="rId30"/>
    <p:sldId id="280" r:id="rId31"/>
    <p:sldId id="284" r:id="rId32"/>
    <p:sldId id="285" r:id="rId33"/>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8C6393DC-79EF-432F-8F64-4DA1F6C44F2E}" type="datetimeFigureOut">
              <a:rPr lang="es-CR" smtClean="0"/>
              <a:pPr/>
              <a:t>20/02/2011</a:t>
            </a:fld>
            <a:endParaRPr lang="es-CR"/>
          </a:p>
        </p:txBody>
      </p:sp>
      <p:sp>
        <p:nvSpPr>
          <p:cNvPr id="17" name="16 Marcador de pie de página"/>
          <p:cNvSpPr>
            <a:spLocks noGrp="1"/>
          </p:cNvSpPr>
          <p:nvPr>
            <p:ph type="ftr" sz="quarter" idx="11"/>
          </p:nvPr>
        </p:nvSpPr>
        <p:spPr>
          <a:xfrm>
            <a:off x="5410200" y="4205288"/>
            <a:ext cx="1295400" cy="457200"/>
          </a:xfrm>
        </p:spPr>
        <p:txBody>
          <a:bodyPr/>
          <a:lstStyle/>
          <a:p>
            <a:endParaRPr lang="es-CR"/>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91C1102B-1939-428E-B782-BF9ABEEBEB32}" type="slidenum">
              <a:rPr lang="es-CR" smtClean="0"/>
              <a:pPr/>
              <a:t>‹Nº›</a:t>
            </a:fld>
            <a:endParaRPr lang="es-C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5" name="4 Marcador de pie de página"/>
          <p:cNvSpPr>
            <a:spLocks noGrp="1"/>
          </p:cNvSpPr>
          <p:nvPr>
            <p:ph type="ftr" sz="quarter" idx="11"/>
          </p:nvPr>
        </p:nvSpPr>
        <p:spPr/>
        <p:txBody>
          <a:bodyPr/>
          <a:lstStyle/>
          <a:p>
            <a:endParaRPr lang="es-CR"/>
          </a:p>
        </p:txBody>
      </p:sp>
      <p:sp>
        <p:nvSpPr>
          <p:cNvPr id="6" name="5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8C6393DC-79EF-432F-8F64-4DA1F6C44F2E}" type="datetimeFigureOut">
              <a:rPr lang="es-CR" smtClean="0"/>
              <a:pPr/>
              <a:t>20/02/2011</a:t>
            </a:fld>
            <a:endParaRPr lang="es-CR"/>
          </a:p>
        </p:txBody>
      </p:sp>
      <p:sp>
        <p:nvSpPr>
          <p:cNvPr id="27" name="26 Marcador de número de diapositiva"/>
          <p:cNvSpPr>
            <a:spLocks noGrp="1"/>
          </p:cNvSpPr>
          <p:nvPr>
            <p:ph type="sldNum" sz="quarter" idx="11"/>
          </p:nvPr>
        </p:nvSpPr>
        <p:spPr/>
        <p:txBody>
          <a:bodyPr rtlCol="0"/>
          <a:lstStyle/>
          <a:p>
            <a:fld id="{91C1102B-1939-428E-B782-BF9ABEEBEB32}" type="slidenum">
              <a:rPr lang="es-CR" smtClean="0"/>
              <a:pPr/>
              <a:t>‹Nº›</a:t>
            </a:fld>
            <a:endParaRPr lang="es-CR"/>
          </a:p>
        </p:txBody>
      </p:sp>
      <p:sp>
        <p:nvSpPr>
          <p:cNvPr id="28" name="27 Marcador de pie de página"/>
          <p:cNvSpPr>
            <a:spLocks noGrp="1"/>
          </p:cNvSpPr>
          <p:nvPr>
            <p:ph type="ftr" sz="quarter" idx="12"/>
          </p:nvPr>
        </p:nvSpPr>
        <p:spPr/>
        <p:txBody>
          <a:bodyPr rtlCol="0"/>
          <a:lstStyle/>
          <a:p>
            <a:endParaRPr lang="es-C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8C6393DC-79EF-432F-8F64-4DA1F6C44F2E}" type="datetimeFigureOut">
              <a:rPr lang="es-CR" smtClean="0"/>
              <a:pPr/>
              <a:t>20/02/2011</a:t>
            </a:fld>
            <a:endParaRPr lang="es-CR"/>
          </a:p>
        </p:txBody>
      </p:sp>
      <p:sp>
        <p:nvSpPr>
          <p:cNvPr id="4" name="3 Marcador de pie de página"/>
          <p:cNvSpPr>
            <a:spLocks noGrp="1"/>
          </p:cNvSpPr>
          <p:nvPr>
            <p:ph type="ftr" sz="quarter" idx="11"/>
          </p:nvPr>
        </p:nvSpPr>
        <p:spPr>
          <a:xfrm>
            <a:off x="5257800" y="612648"/>
            <a:ext cx="1325880" cy="457200"/>
          </a:xfrm>
        </p:spPr>
        <p:txBody>
          <a:bodyPr/>
          <a:lstStyle/>
          <a:p>
            <a:endParaRPr lang="es-CR"/>
          </a:p>
        </p:txBody>
      </p:sp>
      <p:sp>
        <p:nvSpPr>
          <p:cNvPr id="5" name="4 Marcador de número de diapositiva"/>
          <p:cNvSpPr>
            <a:spLocks noGrp="1"/>
          </p:cNvSpPr>
          <p:nvPr>
            <p:ph type="sldNum" sz="quarter" idx="12"/>
          </p:nvPr>
        </p:nvSpPr>
        <p:spPr>
          <a:xfrm>
            <a:off x="8174736" y="2272"/>
            <a:ext cx="762000" cy="365760"/>
          </a:xfrm>
        </p:spPr>
        <p:txBody>
          <a:bodyPr/>
          <a:lstStyle/>
          <a:p>
            <a:fld id="{91C1102B-1939-428E-B782-BF9ABEEBEB32}" type="slidenum">
              <a:rPr lang="es-CR" smtClean="0"/>
              <a:pPr/>
              <a:t>‹Nº›</a:t>
            </a:fld>
            <a:endParaRPr lang="es-C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3" name="2 Marcador de pie de página"/>
          <p:cNvSpPr>
            <a:spLocks noGrp="1"/>
          </p:cNvSpPr>
          <p:nvPr>
            <p:ph type="ftr" sz="quarter" idx="11"/>
          </p:nvPr>
        </p:nvSpPr>
        <p:spPr/>
        <p:txBody>
          <a:bodyPr/>
          <a:lstStyle/>
          <a:p>
            <a:endParaRPr lang="es-CR"/>
          </a:p>
        </p:txBody>
      </p:sp>
      <p:sp>
        <p:nvSpPr>
          <p:cNvPr id="4" name="3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C6393DC-79EF-432F-8F64-4DA1F6C44F2E}" type="datetimeFigureOut">
              <a:rPr lang="es-CR" smtClean="0"/>
              <a:pPr/>
              <a:t>20/02/2011</a:t>
            </a:fld>
            <a:endParaRPr lang="es-CR"/>
          </a:p>
        </p:txBody>
      </p:sp>
      <p:sp>
        <p:nvSpPr>
          <p:cNvPr id="6" name="5 Marcador de pie de página"/>
          <p:cNvSpPr>
            <a:spLocks noGrp="1"/>
          </p:cNvSpPr>
          <p:nvPr>
            <p:ph type="ftr" sz="quarter" idx="11"/>
          </p:nvPr>
        </p:nvSpPr>
        <p:spPr/>
        <p:txBody>
          <a:bodyPr/>
          <a:lstStyle/>
          <a:p>
            <a:endParaRPr lang="es-CR"/>
          </a:p>
        </p:txBody>
      </p:sp>
      <p:sp>
        <p:nvSpPr>
          <p:cNvPr id="7" name="6 Marcador de número de diapositiva"/>
          <p:cNvSpPr>
            <a:spLocks noGrp="1"/>
          </p:cNvSpPr>
          <p:nvPr>
            <p:ph type="sldNum" sz="quarter" idx="12"/>
          </p:nvPr>
        </p:nvSpPr>
        <p:spPr/>
        <p:txBody>
          <a:bodyPr/>
          <a:lstStyle/>
          <a:p>
            <a:fld id="{91C1102B-1939-428E-B782-BF9ABEEBEB32}" type="slidenum">
              <a:rPr lang="es-CR" smtClean="0"/>
              <a:pPr/>
              <a:t>‹Nº›</a:t>
            </a:fld>
            <a:endParaRPr lang="es-C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8C6393DC-79EF-432F-8F64-4DA1F6C44F2E}" type="datetimeFigureOut">
              <a:rPr lang="es-CR" smtClean="0"/>
              <a:pPr/>
              <a:t>20/02/2011</a:t>
            </a:fld>
            <a:endParaRPr lang="es-CR"/>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CR"/>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91C1102B-1939-428E-B782-BF9ABEEBEB32}"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CR" dirty="0"/>
          </a:p>
        </p:txBody>
      </p:sp>
      <p:sp>
        <p:nvSpPr>
          <p:cNvPr id="3" name="2 Subtítulo"/>
          <p:cNvSpPr>
            <a:spLocks noGrp="1"/>
          </p:cNvSpPr>
          <p:nvPr>
            <p:ph type="subTitle" idx="1"/>
          </p:nvPr>
        </p:nvSpPr>
        <p:spPr/>
        <p:txBody>
          <a:bodyPr/>
          <a:lstStyle/>
          <a:p>
            <a:endParaRPr lang="es-CR" dirty="0"/>
          </a:p>
        </p:txBody>
      </p:sp>
      <p:pic>
        <p:nvPicPr>
          <p:cNvPr id="10241" name="Picture 1" descr="C:\Program Files (x86)\Microsoft Office\MEDIA\CAGCAT10\j0195384.wmf"/>
          <p:cNvPicPr>
            <a:picLocks noChangeAspect="1" noChangeArrowheads="1"/>
          </p:cNvPicPr>
          <p:nvPr/>
        </p:nvPicPr>
        <p:blipFill>
          <a:blip r:embed="rId2" cstate="print"/>
          <a:srcRect/>
          <a:stretch>
            <a:fillRect/>
          </a:stretch>
        </p:blipFill>
        <p:spPr bwMode="auto">
          <a:xfrm>
            <a:off x="467544" y="3068960"/>
            <a:ext cx="2875582" cy="2936604"/>
          </a:xfrm>
          <a:prstGeom prst="rect">
            <a:avLst/>
          </a:prstGeom>
          <a:noFill/>
        </p:spPr>
      </p:pic>
      <p:sp>
        <p:nvSpPr>
          <p:cNvPr id="6" name="5 Llamada de nube"/>
          <p:cNvSpPr/>
          <p:nvPr/>
        </p:nvSpPr>
        <p:spPr>
          <a:xfrm>
            <a:off x="2555776" y="620688"/>
            <a:ext cx="4176464" cy="2259632"/>
          </a:xfrm>
          <a:prstGeom prst="cloudCallout">
            <a:avLst>
              <a:gd name="adj1" fmla="val -37987"/>
              <a:gd name="adj2" fmla="val 7674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CR" sz="2400" dirty="0" smtClean="0">
                <a:solidFill>
                  <a:srgbClr val="660066"/>
                </a:solidFill>
              </a:rPr>
              <a:t>Control de errores</a:t>
            </a:r>
            <a:br>
              <a:rPr lang="es-CR" sz="2400" dirty="0" smtClean="0">
                <a:solidFill>
                  <a:srgbClr val="660066"/>
                </a:solidFill>
              </a:rPr>
            </a:br>
            <a:r>
              <a:rPr lang="es-CR" sz="2400" dirty="0" smtClean="0">
                <a:solidFill>
                  <a:srgbClr val="660066"/>
                </a:solidFill>
              </a:rPr>
              <a:t>visual </a:t>
            </a:r>
            <a:r>
              <a:rPr lang="es-CR" sz="2400" dirty="0" err="1" smtClean="0">
                <a:solidFill>
                  <a:srgbClr val="660066"/>
                </a:solidFill>
              </a:rPr>
              <a:t>basic</a:t>
            </a:r>
            <a:endParaRPr lang="es-CR" sz="2400" dirty="0" smtClean="0">
              <a:solidFill>
                <a:srgbClr val="660066"/>
              </a:solidFill>
            </a:endParaRPr>
          </a:p>
          <a:p>
            <a:pPr algn="ctr"/>
            <a:r>
              <a:rPr lang="es-CR" sz="2400" dirty="0" smtClean="0">
                <a:solidFill>
                  <a:srgbClr val="660066"/>
                </a:solidFill>
              </a:rPr>
              <a:t>Definición de Clases </a:t>
            </a:r>
            <a:endParaRPr lang="es-CR" sz="2400" dirty="0">
              <a:solidFill>
                <a:srgbClr val="660066"/>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92696"/>
            <a:ext cx="8229600" cy="1066800"/>
          </a:xfrm>
        </p:spPr>
        <p:txBody>
          <a:bodyPr/>
          <a:lstStyle/>
          <a:p>
            <a:r>
              <a:rPr lang="es-CR" dirty="0" smtClean="0"/>
              <a:t>Crear la clase</a:t>
            </a:r>
            <a:endParaRPr lang="es-CR" dirty="0"/>
          </a:p>
        </p:txBody>
      </p:sp>
      <p:pic>
        <p:nvPicPr>
          <p:cNvPr id="24578" name="Picture 2"/>
          <p:cNvPicPr>
            <a:picLocks noGrp="1" noChangeAspect="1" noChangeArrowheads="1"/>
          </p:cNvPicPr>
          <p:nvPr>
            <p:ph idx="1"/>
          </p:nvPr>
        </p:nvPicPr>
        <p:blipFill>
          <a:blip r:embed="rId2" cstate="print"/>
          <a:srcRect/>
          <a:stretch>
            <a:fillRect/>
          </a:stretch>
        </p:blipFill>
        <p:spPr bwMode="auto">
          <a:xfrm>
            <a:off x="1115616" y="1700808"/>
            <a:ext cx="6159031" cy="3087861"/>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692696"/>
            <a:ext cx="8229600" cy="4325112"/>
          </a:xfrm>
        </p:spPr>
        <p:txBody>
          <a:bodyPr/>
          <a:lstStyle/>
          <a:p>
            <a:r>
              <a:rPr lang="es-ES" dirty="0" smtClean="0"/>
              <a:t>Un módulo de formulario contiene sólo una clase única, puede crear módulos adicionales agregando código debajo de la instrucción </a:t>
            </a:r>
            <a:r>
              <a:rPr lang="es-ES" dirty="0" err="1" smtClean="0"/>
              <a:t>End</a:t>
            </a:r>
            <a:r>
              <a:rPr lang="es-ES" dirty="0" smtClean="0"/>
              <a:t> </a:t>
            </a:r>
            <a:r>
              <a:rPr lang="es-ES" dirty="0" err="1" smtClean="0"/>
              <a:t>Class</a:t>
            </a:r>
            <a:endParaRPr lang="es-ES" dirty="0" smtClean="0"/>
          </a:p>
          <a:p>
            <a:endParaRPr lang="es-ES" dirty="0" smtClean="0"/>
          </a:p>
          <a:p>
            <a:endParaRPr lang="es-CR" dirty="0"/>
          </a:p>
        </p:txBody>
      </p:sp>
      <p:pic>
        <p:nvPicPr>
          <p:cNvPr id="25603" name="Picture 3"/>
          <p:cNvPicPr>
            <a:picLocks noChangeAspect="1" noChangeArrowheads="1"/>
          </p:cNvPicPr>
          <p:nvPr/>
        </p:nvPicPr>
        <p:blipFill>
          <a:blip r:embed="rId2" cstate="print"/>
          <a:srcRect/>
          <a:stretch>
            <a:fillRect/>
          </a:stretch>
        </p:blipFill>
        <p:spPr bwMode="auto">
          <a:xfrm>
            <a:off x="1187624" y="2420888"/>
            <a:ext cx="6408712" cy="2280642"/>
          </a:xfrm>
          <a:prstGeom prst="rect">
            <a:avLst/>
          </a:prstGeom>
          <a:noFill/>
          <a:ln w="9525">
            <a:noFill/>
            <a:miter lim="800000"/>
            <a:headEnd/>
            <a:tailEnd/>
          </a:ln>
        </p:spPr>
      </p:pic>
      <p:sp>
        <p:nvSpPr>
          <p:cNvPr id="7" name="6 CuadroTexto"/>
          <p:cNvSpPr txBox="1"/>
          <p:nvPr/>
        </p:nvSpPr>
        <p:spPr>
          <a:xfrm>
            <a:off x="251520" y="5085184"/>
            <a:ext cx="8640960" cy="1200329"/>
          </a:xfrm>
          <a:prstGeom prst="rect">
            <a:avLst/>
          </a:prstGeom>
          <a:noFill/>
        </p:spPr>
        <p:txBody>
          <a:bodyPr wrap="square" rtlCol="0">
            <a:spAutoFit/>
          </a:bodyPr>
          <a:lstStyle/>
          <a:p>
            <a:r>
              <a:rPr lang="es-ES" dirty="0" smtClean="0">
                <a:solidFill>
                  <a:srgbClr val="FF0000"/>
                </a:solidFill>
              </a:rPr>
              <a:t>La desventaja de crear clases de esta manera es que sólo están disponibles dentro del proyecto donde se crearon. Si deseamos compartir una clase con otros proyectos puede colocarla en un módulo de clase. </a:t>
            </a:r>
            <a:endParaRPr lang="es-CR" dirty="0" smtClean="0">
              <a:solidFill>
                <a:srgbClr val="FF0000"/>
              </a:solidFill>
            </a:endParaRPr>
          </a:p>
          <a:p>
            <a:endParaRPr lang="es-C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Módulos de clase </a:t>
            </a:r>
            <a:r>
              <a:rPr lang="es-CR" dirty="0" smtClean="0"/>
              <a:t/>
            </a:r>
            <a:br>
              <a:rPr lang="es-CR" dirty="0" smtClean="0"/>
            </a:br>
            <a:endParaRPr lang="es-CR" dirty="0"/>
          </a:p>
        </p:txBody>
      </p:sp>
      <p:sp>
        <p:nvSpPr>
          <p:cNvPr id="3" name="2 Marcador de contenido"/>
          <p:cNvSpPr>
            <a:spLocks noGrp="1"/>
          </p:cNvSpPr>
          <p:nvPr>
            <p:ph idx="1"/>
          </p:nvPr>
        </p:nvSpPr>
        <p:spPr/>
        <p:txBody>
          <a:bodyPr/>
          <a:lstStyle/>
          <a:p>
            <a:r>
              <a:rPr lang="es-ES" dirty="0" smtClean="0"/>
              <a:t>Un módulo de clase es un </a:t>
            </a:r>
            <a:r>
              <a:rPr lang="es-ES" b="1" dirty="0" smtClean="0"/>
              <a:t>archivo de código, separado del resto</a:t>
            </a:r>
            <a:r>
              <a:rPr lang="es-ES" dirty="0" smtClean="0"/>
              <a:t>, que contiene una o más clases. Como es un archivo independiente, se puede reutilizar en otros proyectos</a:t>
            </a:r>
            <a:endParaRPr lang="es-C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188640"/>
            <a:ext cx="8229600" cy="1066800"/>
          </a:xfrm>
        </p:spPr>
        <p:txBody>
          <a:bodyPr/>
          <a:lstStyle/>
          <a:p>
            <a:r>
              <a:rPr lang="es-CR" dirty="0" smtClean="0"/>
              <a:t>Formas de módulos de clases</a:t>
            </a:r>
            <a:endParaRPr lang="es-CR" dirty="0"/>
          </a:p>
        </p:txBody>
      </p:sp>
      <p:pic>
        <p:nvPicPr>
          <p:cNvPr id="4" name="3 Imagen" descr="1"/>
          <p:cNvPicPr/>
          <p:nvPr/>
        </p:nvPicPr>
        <p:blipFill>
          <a:blip r:embed="rId2" cstate="print"/>
          <a:srcRect/>
          <a:stretch>
            <a:fillRect/>
          </a:stretch>
        </p:blipFill>
        <p:spPr bwMode="auto">
          <a:xfrm>
            <a:off x="1115616" y="4149080"/>
            <a:ext cx="3240360" cy="2492896"/>
          </a:xfrm>
          <a:prstGeom prst="rect">
            <a:avLst/>
          </a:prstGeom>
          <a:noFill/>
          <a:ln w="9525">
            <a:noFill/>
            <a:miter lim="800000"/>
            <a:headEnd/>
            <a:tailEnd/>
          </a:ln>
        </p:spPr>
      </p:pic>
      <p:pic>
        <p:nvPicPr>
          <p:cNvPr id="28675" name="Picture 3"/>
          <p:cNvPicPr>
            <a:picLocks noGrp="1" noChangeAspect="1" noChangeArrowheads="1"/>
          </p:cNvPicPr>
          <p:nvPr>
            <p:ph idx="1"/>
          </p:nvPr>
        </p:nvPicPr>
        <p:blipFill>
          <a:blip r:embed="rId3" cstate="print"/>
          <a:srcRect/>
          <a:stretch>
            <a:fillRect/>
          </a:stretch>
        </p:blipFill>
        <p:spPr bwMode="auto">
          <a:xfrm>
            <a:off x="251520" y="1196752"/>
            <a:ext cx="2431033" cy="2808312"/>
          </a:xfrm>
          <a:prstGeom prst="rect">
            <a:avLst/>
          </a:prstGeom>
          <a:noFill/>
          <a:ln w="9525">
            <a:noFill/>
            <a:miter lim="800000"/>
            <a:headEnd/>
            <a:tailEnd/>
          </a:ln>
        </p:spPr>
      </p:pic>
      <p:pic>
        <p:nvPicPr>
          <p:cNvPr id="28676" name="Picture 4"/>
          <p:cNvPicPr>
            <a:picLocks noChangeAspect="1" noChangeArrowheads="1"/>
          </p:cNvPicPr>
          <p:nvPr/>
        </p:nvPicPr>
        <p:blipFill>
          <a:blip r:embed="rId4" cstate="print"/>
          <a:srcRect/>
          <a:stretch>
            <a:fillRect/>
          </a:stretch>
        </p:blipFill>
        <p:spPr bwMode="auto">
          <a:xfrm>
            <a:off x="2843808" y="1340768"/>
            <a:ext cx="3426667" cy="2133972"/>
          </a:xfrm>
          <a:prstGeom prst="rect">
            <a:avLst/>
          </a:prstGeom>
          <a:noFill/>
          <a:ln w="9525">
            <a:noFill/>
            <a:miter lim="800000"/>
            <a:headEnd/>
            <a:tailEnd/>
          </a:ln>
        </p:spPr>
      </p:pic>
      <p:sp>
        <p:nvSpPr>
          <p:cNvPr id="10" name="9 CuadroTexto"/>
          <p:cNvSpPr txBox="1"/>
          <p:nvPr/>
        </p:nvSpPr>
        <p:spPr>
          <a:xfrm>
            <a:off x="6335688" y="1916832"/>
            <a:ext cx="2808312" cy="1477328"/>
          </a:xfrm>
          <a:prstGeom prst="rect">
            <a:avLst/>
          </a:prstGeom>
          <a:noFill/>
        </p:spPr>
        <p:txBody>
          <a:bodyPr wrap="square" rtlCol="0">
            <a:spAutoFit/>
          </a:bodyPr>
          <a:lstStyle/>
          <a:p>
            <a:pPr lvl="0"/>
            <a:r>
              <a:rPr lang="es-ES" dirty="0" smtClean="0">
                <a:solidFill>
                  <a:srgbClr val="00B050"/>
                </a:solidFill>
              </a:rPr>
              <a:t>Como un módulo agregado a un proyecto de aplicación para Windows. </a:t>
            </a:r>
            <a:endParaRPr lang="es-CR" dirty="0" smtClean="0">
              <a:solidFill>
                <a:srgbClr val="00B050"/>
              </a:solidFill>
            </a:endParaRPr>
          </a:p>
          <a:p>
            <a:endParaRPr lang="es-CR" dirty="0">
              <a:solidFill>
                <a:srgbClr val="00B050"/>
              </a:solidFill>
            </a:endParaRPr>
          </a:p>
        </p:txBody>
      </p:sp>
      <p:sp>
        <p:nvSpPr>
          <p:cNvPr id="13" name="12 CuadroTexto"/>
          <p:cNvSpPr txBox="1"/>
          <p:nvPr/>
        </p:nvSpPr>
        <p:spPr>
          <a:xfrm>
            <a:off x="4716016" y="4797152"/>
            <a:ext cx="3960440" cy="923330"/>
          </a:xfrm>
          <a:prstGeom prst="rect">
            <a:avLst/>
          </a:prstGeom>
          <a:noFill/>
        </p:spPr>
        <p:txBody>
          <a:bodyPr wrap="square" rtlCol="0">
            <a:spAutoFit/>
          </a:bodyPr>
          <a:lstStyle/>
          <a:p>
            <a:pPr lvl="0"/>
            <a:r>
              <a:rPr lang="es-ES" dirty="0" smtClean="0">
                <a:solidFill>
                  <a:srgbClr val="FF0000"/>
                </a:solidFill>
              </a:rPr>
              <a:t>Como un proyecto de bibliotecas de clase independiente</a:t>
            </a:r>
            <a:endParaRPr lang="es-CR" dirty="0" smtClean="0">
              <a:solidFill>
                <a:srgbClr val="FF0000"/>
              </a:solidFill>
            </a:endParaRPr>
          </a:p>
          <a:p>
            <a:endParaRPr lang="es-C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04664"/>
            <a:ext cx="8229600" cy="1066800"/>
          </a:xfrm>
        </p:spPr>
        <p:txBody>
          <a:bodyPr>
            <a:normAutofit fontScale="90000"/>
          </a:bodyPr>
          <a:lstStyle/>
          <a:p>
            <a:r>
              <a:rPr lang="es-CR" dirty="0" smtClean="0"/>
              <a:t>Como crear proyecto de bibliotecas de clases</a:t>
            </a:r>
            <a:endParaRPr lang="es-CR" dirty="0"/>
          </a:p>
        </p:txBody>
      </p:sp>
      <p:pic>
        <p:nvPicPr>
          <p:cNvPr id="4" name="3 Marcador de contenido" descr="1"/>
          <p:cNvPicPr>
            <a:picLocks noGrp="1"/>
          </p:cNvPicPr>
          <p:nvPr>
            <p:ph idx="1"/>
          </p:nvPr>
        </p:nvPicPr>
        <p:blipFill>
          <a:blip r:embed="rId2" cstate="print"/>
          <a:srcRect/>
          <a:stretch>
            <a:fillRect/>
          </a:stretch>
        </p:blipFill>
        <p:spPr bwMode="auto">
          <a:xfrm>
            <a:off x="251520" y="1628800"/>
            <a:ext cx="4333875" cy="2838450"/>
          </a:xfrm>
          <a:prstGeom prst="rect">
            <a:avLst/>
          </a:prstGeom>
          <a:noFill/>
          <a:ln w="9525">
            <a:noFill/>
            <a:miter lim="800000"/>
            <a:headEnd/>
            <a:tailEnd/>
          </a:ln>
        </p:spPr>
      </p:pic>
      <p:pic>
        <p:nvPicPr>
          <p:cNvPr id="5" name="4 Imagen" descr="2"/>
          <p:cNvPicPr/>
          <p:nvPr/>
        </p:nvPicPr>
        <p:blipFill>
          <a:blip r:embed="rId3" cstate="print"/>
          <a:srcRect/>
          <a:stretch>
            <a:fillRect/>
          </a:stretch>
        </p:blipFill>
        <p:spPr bwMode="auto">
          <a:xfrm>
            <a:off x="4716016" y="1556792"/>
            <a:ext cx="3981450" cy="2016224"/>
          </a:xfrm>
          <a:prstGeom prst="rect">
            <a:avLst/>
          </a:prstGeom>
          <a:noFill/>
          <a:ln w="9525">
            <a:noFill/>
            <a:miter lim="800000"/>
            <a:headEnd/>
            <a:tailEnd/>
          </a:ln>
        </p:spPr>
      </p:pic>
      <p:pic>
        <p:nvPicPr>
          <p:cNvPr id="6" name="5 Imagen" descr="3"/>
          <p:cNvPicPr/>
          <p:nvPr/>
        </p:nvPicPr>
        <p:blipFill>
          <a:blip r:embed="rId4" cstate="print"/>
          <a:srcRect/>
          <a:stretch>
            <a:fillRect/>
          </a:stretch>
        </p:blipFill>
        <p:spPr bwMode="auto">
          <a:xfrm>
            <a:off x="683568" y="4653136"/>
            <a:ext cx="2808312" cy="1728192"/>
          </a:xfrm>
          <a:prstGeom prst="rect">
            <a:avLst/>
          </a:prstGeom>
          <a:noFill/>
          <a:ln w="9525">
            <a:noFill/>
            <a:miter lim="800000"/>
            <a:headEnd/>
            <a:tailEnd/>
          </a:ln>
        </p:spPr>
      </p:pic>
      <p:pic>
        <p:nvPicPr>
          <p:cNvPr id="7" name="6 Imagen" descr="4"/>
          <p:cNvPicPr/>
          <p:nvPr/>
        </p:nvPicPr>
        <p:blipFill>
          <a:blip r:embed="rId5" cstate="print"/>
          <a:srcRect/>
          <a:stretch>
            <a:fillRect/>
          </a:stretch>
        </p:blipFill>
        <p:spPr bwMode="auto">
          <a:xfrm>
            <a:off x="4716016" y="3789040"/>
            <a:ext cx="2808312" cy="27336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76672"/>
            <a:ext cx="8229600" cy="1066800"/>
          </a:xfrm>
        </p:spPr>
        <p:txBody>
          <a:bodyPr>
            <a:normAutofit fontScale="90000"/>
          </a:bodyPr>
          <a:lstStyle/>
          <a:p>
            <a:r>
              <a:rPr lang="es-ES" b="1" dirty="0" smtClean="0"/>
              <a:t>Agregar propiedades a una clase</a:t>
            </a:r>
            <a:r>
              <a:rPr lang="es-CR" dirty="0" smtClean="0"/>
              <a:t/>
            </a:r>
            <a:br>
              <a:rPr lang="es-CR" dirty="0" smtClean="0"/>
            </a:br>
            <a:endParaRPr lang="es-CR" dirty="0"/>
          </a:p>
        </p:txBody>
      </p:sp>
      <p:sp>
        <p:nvSpPr>
          <p:cNvPr id="3" name="2 Marcador de contenido"/>
          <p:cNvSpPr>
            <a:spLocks noGrp="1"/>
          </p:cNvSpPr>
          <p:nvPr>
            <p:ph idx="1"/>
          </p:nvPr>
        </p:nvSpPr>
        <p:spPr>
          <a:xfrm>
            <a:off x="0" y="1628800"/>
            <a:ext cx="8229600" cy="4325112"/>
          </a:xfrm>
        </p:spPr>
        <p:txBody>
          <a:bodyPr/>
          <a:lstStyle/>
          <a:p>
            <a:r>
              <a:rPr lang="es-ES" dirty="0" smtClean="0"/>
              <a:t>Todos los objetos tienen atributos y las propiedades representan atributos. Antes, hicimos la clase "</a:t>
            </a:r>
            <a:r>
              <a:rPr lang="es-ES" dirty="0" err="1" smtClean="0"/>
              <a:t>Persons</a:t>
            </a:r>
            <a:r>
              <a:rPr lang="es-ES" dirty="0" smtClean="0"/>
              <a:t>", que representa a una persona; las personas tienen atributos como el nombre y la edad, por lo que la clase </a:t>
            </a:r>
            <a:r>
              <a:rPr lang="es-ES" dirty="0" err="1" smtClean="0"/>
              <a:t>Persons</a:t>
            </a:r>
            <a:r>
              <a:rPr lang="es-ES" dirty="0" smtClean="0"/>
              <a:t> necesita propiedades que representen dichos atributos.</a:t>
            </a:r>
            <a:endParaRPr lang="es-CR" dirty="0" smtClean="0"/>
          </a:p>
          <a:p>
            <a:endParaRPr lang="es-CR" dirty="0"/>
          </a:p>
        </p:txBody>
      </p:sp>
      <p:sp>
        <p:nvSpPr>
          <p:cNvPr id="1638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222222"/>
                </a:solidFill>
                <a:effectLst/>
                <a:latin typeface="Arial" pitchFamily="34" charset="0"/>
                <a:ea typeface="Times New Roman" pitchFamily="18" charset="0"/>
                <a:cs typeface="Arial" pitchFamily="34" charset="0"/>
              </a:rPr>
              <a:t>Todos los objetos tienen atributos y las propiedades representan atributos. Antes, hicimos la clase "Persons", que representa a una persona; las personas tienen atributos como el nombre y la edad, por lo que la clase Persons necesita propiedades que representen dichos atributos.</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Formas de agregar propiedades a la clase</a:t>
            </a:r>
            <a:endParaRPr lang="es-CR" dirty="0"/>
          </a:p>
        </p:txBody>
      </p:sp>
      <p:sp>
        <p:nvSpPr>
          <p:cNvPr id="3" name="2 Marcador de contenido"/>
          <p:cNvSpPr>
            <a:spLocks noGrp="1"/>
          </p:cNvSpPr>
          <p:nvPr>
            <p:ph idx="1"/>
          </p:nvPr>
        </p:nvSpPr>
        <p:spPr/>
        <p:txBody>
          <a:bodyPr/>
          <a:lstStyle/>
          <a:p>
            <a:pPr lvl="0"/>
            <a:r>
              <a:rPr lang="es-ES" dirty="0" smtClean="0"/>
              <a:t>Como campo.</a:t>
            </a:r>
          </a:p>
          <a:p>
            <a:pPr lvl="0">
              <a:buNone/>
            </a:pPr>
            <a:endParaRPr lang="es-CR" dirty="0" smtClean="0"/>
          </a:p>
          <a:p>
            <a:pPr lvl="0"/>
            <a:r>
              <a:rPr lang="es-ES" dirty="0" smtClean="0"/>
              <a:t>Como procedimiento de propiedad. </a:t>
            </a:r>
            <a:endParaRPr lang="es-CR" dirty="0" smtClean="0"/>
          </a:p>
          <a:p>
            <a:endParaRPr lang="es-ES" dirty="0" smtClean="0"/>
          </a:p>
          <a:p>
            <a:endParaRPr lang="es-ES" dirty="0" smtClean="0"/>
          </a:p>
          <a:p>
            <a:r>
              <a:rPr lang="es-ES" dirty="0" smtClean="0"/>
              <a:t>También podemos determinar cómo funciona una propiedad utilizando los modificadores </a:t>
            </a:r>
            <a:r>
              <a:rPr lang="es-ES" b="1" dirty="0" err="1" smtClean="0">
                <a:solidFill>
                  <a:srgbClr val="FF0000"/>
                </a:solidFill>
              </a:rPr>
              <a:t>Public</a:t>
            </a:r>
            <a:r>
              <a:rPr lang="es-ES" b="1" dirty="0" smtClean="0">
                <a:solidFill>
                  <a:srgbClr val="FF0000"/>
                </a:solidFill>
              </a:rPr>
              <a:t>, </a:t>
            </a:r>
            <a:r>
              <a:rPr lang="es-ES" b="1" dirty="0" err="1" smtClean="0">
                <a:solidFill>
                  <a:srgbClr val="FF0000"/>
                </a:solidFill>
              </a:rPr>
              <a:t>ReadOnly</a:t>
            </a:r>
            <a:r>
              <a:rPr lang="es-ES" b="1" dirty="0" smtClean="0">
                <a:solidFill>
                  <a:srgbClr val="FF0000"/>
                </a:solidFill>
              </a:rPr>
              <a:t> o </a:t>
            </a:r>
            <a:r>
              <a:rPr lang="es-ES" b="1" dirty="0" err="1" smtClean="0">
                <a:solidFill>
                  <a:srgbClr val="FF0000"/>
                </a:solidFill>
              </a:rPr>
              <a:t>WriteOnly</a:t>
            </a:r>
            <a:r>
              <a:rPr lang="es-ES" b="1" dirty="0" smtClean="0">
                <a:solidFill>
                  <a:srgbClr val="FF0000"/>
                </a:solidFill>
              </a:rPr>
              <a:t>.</a:t>
            </a:r>
            <a:endParaRPr lang="es-CR" dirty="0" smtClean="0">
              <a:solidFill>
                <a:srgbClr val="FF0000"/>
              </a:solidFill>
            </a:endParaRPr>
          </a:p>
          <a:p>
            <a:endParaRPr lang="es-C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066800"/>
          </a:xfrm>
        </p:spPr>
        <p:txBody>
          <a:bodyPr>
            <a:normAutofit fontScale="90000"/>
          </a:bodyPr>
          <a:lstStyle/>
          <a:p>
            <a:r>
              <a:rPr lang="es-ES" b="1" dirty="0" smtClean="0"/>
              <a:t>Campos y procedimientos de propiedad</a:t>
            </a:r>
            <a:endParaRPr lang="es-CR" dirty="0"/>
          </a:p>
        </p:txBody>
      </p:sp>
      <p:sp>
        <p:nvSpPr>
          <p:cNvPr id="3" name="2 Marcador de contenido"/>
          <p:cNvSpPr>
            <a:spLocks noGrp="1"/>
          </p:cNvSpPr>
          <p:nvPr>
            <p:ph idx="1"/>
          </p:nvPr>
        </p:nvSpPr>
        <p:spPr/>
        <p:txBody>
          <a:bodyPr/>
          <a:lstStyle/>
          <a:p>
            <a:r>
              <a:rPr lang="es-ES" dirty="0" smtClean="0"/>
              <a:t>Los campos son variables públicas dentro de una clase que se pueden establecer o leer desde fuera de la clase. Resultan de utilidad para propiedades que no se tienen que validar, por ejemplo, un valor "</a:t>
            </a:r>
            <a:r>
              <a:rPr lang="es-ES" dirty="0" err="1" smtClean="0"/>
              <a:t>Boolean</a:t>
            </a:r>
            <a:r>
              <a:rPr lang="es-ES" dirty="0" smtClean="0"/>
              <a:t>" (True o False).</a:t>
            </a:r>
            <a:endParaRPr lang="es-CR" dirty="0" smtClean="0"/>
          </a:p>
          <a:p>
            <a:endParaRPr lang="es-CR" dirty="0"/>
          </a:p>
        </p:txBody>
      </p:sp>
      <p:sp>
        <p:nvSpPr>
          <p:cNvPr id="4" name="3 Rectángulo redondeado"/>
          <p:cNvSpPr/>
          <p:nvPr/>
        </p:nvSpPr>
        <p:spPr>
          <a:xfrm>
            <a:off x="1619672" y="4941168"/>
            <a:ext cx="6552728"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5361" name="Picture 1"/>
          <p:cNvPicPr>
            <a:picLocks noChangeAspect="1" noChangeArrowheads="1"/>
          </p:cNvPicPr>
          <p:nvPr/>
        </p:nvPicPr>
        <p:blipFill>
          <a:blip r:embed="rId2" cstate="print"/>
          <a:srcRect/>
          <a:stretch>
            <a:fillRect/>
          </a:stretch>
        </p:blipFill>
        <p:spPr bwMode="auto">
          <a:xfrm>
            <a:off x="1907704" y="5173651"/>
            <a:ext cx="5760640" cy="72877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Procedimientos </a:t>
            </a:r>
            <a:r>
              <a:rPr lang="es-CR" dirty="0" err="1" smtClean="0"/>
              <a:t>Property</a:t>
            </a:r>
            <a:r>
              <a:rPr lang="es-CR" dirty="0" smtClean="0"/>
              <a:t/>
            </a:r>
            <a:br>
              <a:rPr lang="es-CR" dirty="0" smtClean="0"/>
            </a:br>
            <a:endParaRPr lang="es-CR" dirty="0"/>
          </a:p>
        </p:txBody>
      </p:sp>
      <p:sp>
        <p:nvSpPr>
          <p:cNvPr id="3" name="2 Marcador de contenido"/>
          <p:cNvSpPr>
            <a:spLocks noGrp="1"/>
          </p:cNvSpPr>
          <p:nvPr>
            <p:ph idx="1"/>
          </p:nvPr>
        </p:nvSpPr>
        <p:spPr/>
        <p:txBody>
          <a:bodyPr/>
          <a:lstStyle/>
          <a:p>
            <a:r>
              <a:rPr lang="es-CR" dirty="0" smtClean="0"/>
              <a:t>Aceptara cualquier valor siempre que los tipos sean correctos y el valor de la propiedad este dentro del rango aceptable</a:t>
            </a:r>
          </a:p>
          <a:p>
            <a:endParaRPr lang="es-CR" dirty="0" smtClean="0"/>
          </a:p>
          <a:p>
            <a:r>
              <a:rPr lang="es-CR" dirty="0" smtClean="0"/>
              <a:t>Se deben de implementar las propiedades con los llamados procedimientos de propiedad </a:t>
            </a:r>
          </a:p>
          <a:p>
            <a:pPr algn="ctr">
              <a:buNone/>
            </a:pPr>
            <a:r>
              <a:rPr lang="es-CR" sz="6000" dirty="0" smtClean="0">
                <a:solidFill>
                  <a:srgbClr val="FF0000"/>
                </a:solidFill>
              </a:rPr>
              <a:t>GET Y SET</a:t>
            </a:r>
          </a:p>
          <a:p>
            <a:endParaRPr lang="es-C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procedimientos de propiedad tienen tres partes:</a:t>
            </a:r>
            <a:endParaRPr lang="es-CR" dirty="0"/>
          </a:p>
        </p:txBody>
      </p:sp>
      <p:sp>
        <p:nvSpPr>
          <p:cNvPr id="3" name="2 Marcador de contenido"/>
          <p:cNvSpPr>
            <a:spLocks noGrp="1"/>
          </p:cNvSpPr>
          <p:nvPr>
            <p:ph idx="1"/>
          </p:nvPr>
        </p:nvSpPr>
        <p:spPr>
          <a:xfrm>
            <a:off x="539552" y="2532888"/>
            <a:ext cx="8229600" cy="4325112"/>
          </a:xfrm>
        </p:spPr>
        <p:txBody>
          <a:bodyPr/>
          <a:lstStyle/>
          <a:p>
            <a:pPr lvl="0"/>
            <a:r>
              <a:rPr lang="es-ES" dirty="0" smtClean="0">
                <a:solidFill>
                  <a:schemeClr val="accent6">
                    <a:lumMod val="50000"/>
                  </a:schemeClr>
                </a:solidFill>
              </a:rPr>
              <a:t>Una declaración de una variable privada para almacenar el valor de la propiedad</a:t>
            </a:r>
            <a:r>
              <a:rPr lang="es-ES" dirty="0" smtClean="0"/>
              <a:t>.</a:t>
            </a:r>
          </a:p>
          <a:p>
            <a:pPr lvl="0">
              <a:buNone/>
            </a:pPr>
            <a:endParaRPr lang="es-CR" dirty="0" smtClean="0"/>
          </a:p>
          <a:p>
            <a:pPr lvl="0"/>
            <a:r>
              <a:rPr lang="es-ES" dirty="0" smtClean="0">
                <a:solidFill>
                  <a:srgbClr val="FF0000"/>
                </a:solidFill>
              </a:rPr>
              <a:t>Un procedimiento </a:t>
            </a:r>
            <a:r>
              <a:rPr lang="es-ES" dirty="0" err="1" smtClean="0">
                <a:solidFill>
                  <a:srgbClr val="FF0000"/>
                </a:solidFill>
              </a:rPr>
              <a:t>Get</a:t>
            </a:r>
            <a:r>
              <a:rPr lang="es-ES" dirty="0" smtClean="0">
                <a:solidFill>
                  <a:srgbClr val="FF0000"/>
                </a:solidFill>
              </a:rPr>
              <a:t> que expone el valor.</a:t>
            </a:r>
          </a:p>
          <a:p>
            <a:pPr lvl="0">
              <a:buNone/>
            </a:pPr>
            <a:endParaRPr lang="es-CR" dirty="0" smtClean="0">
              <a:solidFill>
                <a:srgbClr val="FF0000"/>
              </a:solidFill>
            </a:endParaRPr>
          </a:p>
          <a:p>
            <a:pPr lvl="0"/>
            <a:r>
              <a:rPr lang="es-ES" dirty="0" smtClean="0">
                <a:solidFill>
                  <a:srgbClr val="00B050"/>
                </a:solidFill>
              </a:rPr>
              <a:t>Un procedimiento Set que, como indica su nombre, establece el valor</a:t>
            </a:r>
            <a:r>
              <a:rPr lang="es-ES" dirty="0" smtClean="0"/>
              <a:t>.</a:t>
            </a:r>
            <a:endParaRPr lang="es-CR" dirty="0" smtClean="0"/>
          </a:p>
          <a:p>
            <a:endParaRPr lang="es-C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Características </a:t>
            </a:r>
            <a:endParaRPr lang="es-CR" dirty="0"/>
          </a:p>
        </p:txBody>
      </p:sp>
      <p:sp>
        <p:nvSpPr>
          <p:cNvPr id="3" name="2 Marcador de contenido"/>
          <p:cNvSpPr>
            <a:spLocks noGrp="1"/>
          </p:cNvSpPr>
          <p:nvPr>
            <p:ph idx="1"/>
          </p:nvPr>
        </p:nvSpPr>
        <p:spPr/>
        <p:txBody>
          <a:bodyPr/>
          <a:lstStyle/>
          <a:p>
            <a:r>
              <a:rPr lang="es-CR" dirty="0" smtClean="0"/>
              <a:t>La mayoría de Errores son llamados excepciones</a:t>
            </a:r>
          </a:p>
          <a:p>
            <a:r>
              <a:rPr lang="es-CR" dirty="0" smtClean="0"/>
              <a:t>Ejecuta sentencias especiales para control de la aplicación</a:t>
            </a:r>
          </a:p>
          <a:p>
            <a:r>
              <a:rPr lang="es-CR" dirty="0" smtClean="0"/>
              <a:t>Control estructurado  de excepciones (el programa no se detiene con un erro sino que se ejecutara el segmento de código que el programador establezca ) </a:t>
            </a:r>
          </a:p>
          <a:p>
            <a:endParaRPr lang="es-C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dirty="0" smtClean="0">
                <a:solidFill>
                  <a:srgbClr val="FF0000"/>
                </a:solidFill>
              </a:rPr>
              <a:t>GET Y SET</a:t>
            </a:r>
            <a:endParaRPr lang="es-CR" dirty="0">
              <a:solidFill>
                <a:srgbClr val="FF0000"/>
              </a:solidFill>
            </a:endParaRPr>
          </a:p>
        </p:txBody>
      </p:sp>
      <p:sp>
        <p:nvSpPr>
          <p:cNvPr id="3" name="2 Marcador de contenido"/>
          <p:cNvSpPr>
            <a:spLocks noGrp="1"/>
          </p:cNvSpPr>
          <p:nvPr>
            <p:ph idx="1"/>
          </p:nvPr>
        </p:nvSpPr>
        <p:spPr/>
        <p:txBody>
          <a:bodyPr/>
          <a:lstStyle/>
          <a:p>
            <a:r>
              <a:rPr lang="es-CR" dirty="0" smtClean="0"/>
              <a:t>Cuando la aplicación intenta  asignar el valor a la propiedad se llama la sección   </a:t>
            </a:r>
            <a:r>
              <a:rPr lang="es-CR" dirty="0" smtClean="0">
                <a:solidFill>
                  <a:srgbClr val="00B050"/>
                </a:solidFill>
              </a:rPr>
              <a:t>SET </a:t>
            </a:r>
            <a:r>
              <a:rPr lang="es-CR" dirty="0" smtClean="0"/>
              <a:t>  del procedimiento.</a:t>
            </a:r>
          </a:p>
          <a:p>
            <a:endParaRPr lang="es-CR" dirty="0" smtClean="0"/>
          </a:p>
          <a:p>
            <a:r>
              <a:rPr lang="es-CR" dirty="0" smtClean="0"/>
              <a:t>Cuando la asignación pide el valor de la propiedad se llama la sección  </a:t>
            </a:r>
            <a:r>
              <a:rPr lang="es-CR" dirty="0" smtClean="0">
                <a:solidFill>
                  <a:schemeClr val="accent3">
                    <a:lumMod val="50000"/>
                  </a:schemeClr>
                </a:solidFill>
              </a:rPr>
              <a:t>GET</a:t>
            </a:r>
          </a:p>
          <a:p>
            <a:endParaRPr lang="es-CR" dirty="0" smtClean="0"/>
          </a:p>
          <a:p>
            <a:endParaRPr lang="es-C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1187624" y="676872"/>
            <a:ext cx="5112568" cy="539203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R"/>
          </a:p>
        </p:txBody>
      </p:sp>
      <p:sp>
        <p:nvSpPr>
          <p:cNvPr id="3" name="2 Marcador de contenido"/>
          <p:cNvSpPr>
            <a:spLocks noGrp="1"/>
          </p:cNvSpPr>
          <p:nvPr>
            <p:ph idx="1"/>
          </p:nvPr>
        </p:nvSpPr>
        <p:spPr/>
        <p:txBody>
          <a:bodyPr>
            <a:normAutofit/>
          </a:bodyPr>
          <a:lstStyle/>
          <a:p>
            <a:r>
              <a:rPr lang="es-CR" sz="5400" dirty="0" smtClean="0"/>
              <a:t>Demo </a:t>
            </a:r>
            <a:r>
              <a:rPr lang="es-CR" sz="5400" dirty="0" err="1" smtClean="0"/>
              <a:t>Property</a:t>
            </a:r>
            <a:endParaRPr lang="es-CR" sz="5400" dirty="0" smtClean="0"/>
          </a:p>
          <a:p>
            <a:pPr lvl="2">
              <a:buNone/>
            </a:pPr>
            <a:r>
              <a:rPr lang="es-CR" sz="5400" dirty="0" smtClean="0">
                <a:solidFill>
                  <a:srgbClr val="FF0000"/>
                </a:solidFill>
              </a:rPr>
              <a:t> GET</a:t>
            </a:r>
          </a:p>
          <a:p>
            <a:pPr lvl="2">
              <a:buNone/>
            </a:pPr>
            <a:endParaRPr lang="es-CR" sz="5400" dirty="0" smtClean="0">
              <a:solidFill>
                <a:srgbClr val="FF0000"/>
              </a:solidFill>
            </a:endParaRPr>
          </a:p>
          <a:p>
            <a:pPr lvl="2">
              <a:buNone/>
            </a:pPr>
            <a:r>
              <a:rPr lang="es-CR" sz="5400" dirty="0" smtClean="0">
                <a:solidFill>
                  <a:srgbClr val="FF0000"/>
                </a:solidFill>
              </a:rPr>
              <a:t>SET</a:t>
            </a:r>
            <a:endParaRPr lang="es-CR" sz="5400"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76672"/>
            <a:ext cx="8229600" cy="648072"/>
          </a:xfrm>
        </p:spPr>
        <p:txBody>
          <a:bodyPr>
            <a:normAutofit fontScale="90000"/>
          </a:bodyPr>
          <a:lstStyle/>
          <a:p>
            <a:r>
              <a:rPr lang="es-CR" dirty="0" smtClean="0"/>
              <a:t>Clase de biblioteca</a:t>
            </a:r>
            <a:endParaRPr lang="es-CR" dirty="0"/>
          </a:p>
        </p:txBody>
      </p:sp>
      <p:sp>
        <p:nvSpPr>
          <p:cNvPr id="3" name="2 Marcador de contenido"/>
          <p:cNvSpPr>
            <a:spLocks noGrp="1"/>
          </p:cNvSpPr>
          <p:nvPr>
            <p:ph idx="1"/>
          </p:nvPr>
        </p:nvSpPr>
        <p:spPr/>
        <p:txBody>
          <a:bodyPr/>
          <a:lstStyle/>
          <a:p>
            <a:endParaRPr lang="es-CR" dirty="0"/>
          </a:p>
        </p:txBody>
      </p:sp>
      <p:pic>
        <p:nvPicPr>
          <p:cNvPr id="3074" name="Picture 2"/>
          <p:cNvPicPr>
            <a:picLocks noChangeAspect="1" noChangeArrowheads="1"/>
          </p:cNvPicPr>
          <p:nvPr/>
        </p:nvPicPr>
        <p:blipFill>
          <a:blip r:embed="rId2" cstate="print"/>
          <a:srcRect/>
          <a:stretch>
            <a:fillRect/>
          </a:stretch>
        </p:blipFill>
        <p:spPr bwMode="auto">
          <a:xfrm>
            <a:off x="1" y="980728"/>
            <a:ext cx="9144000" cy="5877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404664"/>
            <a:ext cx="8229600" cy="1066800"/>
          </a:xfrm>
        </p:spPr>
        <p:txBody>
          <a:bodyPr>
            <a:normAutofit/>
          </a:bodyPr>
          <a:lstStyle/>
          <a:p>
            <a:r>
              <a:rPr lang="es-CR" dirty="0" smtClean="0"/>
              <a:t>Propiedades de solo lectura</a:t>
            </a:r>
            <a:endParaRPr lang="es-CR" dirty="0"/>
          </a:p>
        </p:txBody>
      </p:sp>
      <p:sp>
        <p:nvSpPr>
          <p:cNvPr id="3" name="2 Marcador de contenido"/>
          <p:cNvSpPr>
            <a:spLocks noGrp="1"/>
          </p:cNvSpPr>
          <p:nvPr>
            <p:ph idx="1"/>
          </p:nvPr>
        </p:nvSpPr>
        <p:spPr>
          <a:xfrm>
            <a:off x="251520" y="1340768"/>
            <a:ext cx="8229600" cy="4325112"/>
          </a:xfrm>
        </p:spPr>
        <p:txBody>
          <a:bodyPr/>
          <a:lstStyle/>
          <a:p>
            <a:r>
              <a:rPr lang="es-ES" dirty="0" smtClean="0"/>
              <a:t>La palabra clave </a:t>
            </a:r>
            <a:r>
              <a:rPr lang="es-ES" b="1" dirty="0" err="1" smtClean="0"/>
              <a:t>ReadOnly</a:t>
            </a:r>
            <a:r>
              <a:rPr lang="es-ES" dirty="0" smtClean="0"/>
              <a:t> se utiliza para especificar que un valor de propiedad se pueda leer pero no modificar. </a:t>
            </a:r>
            <a:endParaRPr lang="es-CR" dirty="0" smtClean="0"/>
          </a:p>
          <a:p>
            <a:r>
              <a:rPr lang="es-ES" dirty="0" smtClean="0"/>
              <a:t>crear un procedimiento de propiedad con un procedimiento </a:t>
            </a:r>
            <a:r>
              <a:rPr lang="es-ES" dirty="0" err="1" smtClean="0"/>
              <a:t>Get</a:t>
            </a:r>
            <a:endParaRPr lang="es-ES" dirty="0" smtClean="0"/>
          </a:p>
          <a:p>
            <a:pPr>
              <a:buNone/>
            </a:pPr>
            <a:endParaRPr lang="es-ES" dirty="0" smtClean="0"/>
          </a:p>
          <a:p>
            <a:endParaRPr lang="es-CR" dirty="0"/>
          </a:p>
        </p:txBody>
      </p:sp>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smtClean="0">
                <a:ln>
                  <a:noFill/>
                </a:ln>
                <a:solidFill>
                  <a:srgbClr val="222222"/>
                </a:solidFill>
                <a:effectLst/>
                <a:latin typeface="Arial" pitchFamily="34" charset="0"/>
                <a:ea typeface="Times New Roman" pitchFamily="18" charset="0"/>
                <a:cs typeface="Arial" pitchFamily="34" charset="0"/>
              </a:rPr>
              <a:t>La palabra clave </a:t>
            </a:r>
            <a:r>
              <a:rPr kumimoji="0" lang="es-ES" sz="1100" b="1" i="0" u="none" strike="noStrike" cap="none" normalizeH="0" baseline="0" smtClean="0">
                <a:ln>
                  <a:noFill/>
                </a:ln>
                <a:solidFill>
                  <a:srgbClr val="222222"/>
                </a:solidFill>
                <a:effectLst/>
                <a:latin typeface="Arial" pitchFamily="34" charset="0"/>
                <a:ea typeface="Times New Roman" pitchFamily="18" charset="0"/>
                <a:cs typeface="Arial" pitchFamily="34" charset="0"/>
              </a:rPr>
              <a:t>ReadOnly</a:t>
            </a:r>
            <a:r>
              <a:rPr kumimoji="0" lang="es-ES" sz="1100" b="0" i="0" u="none" strike="noStrike" cap="none" normalizeH="0" baseline="0" smtClean="0">
                <a:ln>
                  <a:noFill/>
                </a:ln>
                <a:solidFill>
                  <a:srgbClr val="222222"/>
                </a:solidFill>
                <a:effectLst/>
                <a:latin typeface="Arial" pitchFamily="34" charset="0"/>
                <a:ea typeface="Times New Roman" pitchFamily="18" charset="0"/>
                <a:cs typeface="Arial" pitchFamily="34" charset="0"/>
              </a:rPr>
              <a:t> se utiliza para especificar que un valor de propiedad se pueda leer pero no modificar. </a:t>
            </a: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5 Rectángulo redondeado"/>
          <p:cNvSpPr/>
          <p:nvPr/>
        </p:nvSpPr>
        <p:spPr>
          <a:xfrm>
            <a:off x="899592" y="3573016"/>
            <a:ext cx="6912768" cy="2664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8195" name="Picture 3"/>
          <p:cNvPicPr>
            <a:picLocks noChangeAspect="1" noChangeArrowheads="1"/>
          </p:cNvPicPr>
          <p:nvPr/>
        </p:nvPicPr>
        <p:blipFill>
          <a:blip r:embed="rId2" cstate="print"/>
          <a:srcRect/>
          <a:stretch>
            <a:fillRect/>
          </a:stretch>
        </p:blipFill>
        <p:spPr bwMode="auto">
          <a:xfrm>
            <a:off x="1619672" y="3861048"/>
            <a:ext cx="5400600" cy="223224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1066800"/>
          </a:xfrm>
        </p:spPr>
        <p:txBody>
          <a:bodyPr/>
          <a:lstStyle/>
          <a:p>
            <a:r>
              <a:rPr lang="es-CR" dirty="0" smtClean="0"/>
              <a:t>Propiedad de solo escritura</a:t>
            </a:r>
            <a:endParaRPr lang="es-CR" dirty="0"/>
          </a:p>
        </p:txBody>
      </p:sp>
      <p:sp>
        <p:nvSpPr>
          <p:cNvPr id="3" name="2 Marcador de contenido"/>
          <p:cNvSpPr>
            <a:spLocks noGrp="1"/>
          </p:cNvSpPr>
          <p:nvPr>
            <p:ph idx="1"/>
          </p:nvPr>
        </p:nvSpPr>
        <p:spPr>
          <a:xfrm>
            <a:off x="395536" y="1412776"/>
            <a:ext cx="8229600" cy="3168352"/>
          </a:xfrm>
        </p:spPr>
        <p:txBody>
          <a:bodyPr>
            <a:normAutofit fontScale="92500" lnSpcReduction="10000"/>
          </a:bodyPr>
          <a:lstStyle/>
          <a:p>
            <a:r>
              <a:rPr lang="es-ES" dirty="0" smtClean="0"/>
              <a:t>La palabra clave </a:t>
            </a:r>
            <a:r>
              <a:rPr lang="es-ES" b="1" dirty="0" err="1" smtClean="0"/>
              <a:t>WriteOnly</a:t>
            </a:r>
            <a:r>
              <a:rPr lang="es-ES" dirty="0" smtClean="0"/>
              <a:t> permite establecer un valor de propiedad pero no permite que se lea; por ejemplo, no permite que otros programas lean una propiedad de contraseña.</a:t>
            </a:r>
          </a:p>
          <a:p>
            <a:r>
              <a:rPr lang="es-ES" dirty="0" smtClean="0"/>
              <a:t>Para crear una propiedad de sólo escritura, se creará una propiedad con un procedimiento Set pero sin procedimiento </a:t>
            </a:r>
            <a:r>
              <a:rPr lang="es-ES" dirty="0" err="1" smtClean="0"/>
              <a:t>Get</a:t>
            </a:r>
            <a:endParaRPr lang="es-ES" dirty="0" smtClean="0"/>
          </a:p>
          <a:p>
            <a:pPr>
              <a:buNone/>
            </a:pPr>
            <a:r>
              <a:rPr lang="es-ES" dirty="0" smtClean="0"/>
              <a:t> </a:t>
            </a:r>
            <a:endParaRPr lang="es-CR" dirty="0"/>
          </a:p>
        </p:txBody>
      </p:sp>
      <p:sp>
        <p:nvSpPr>
          <p:cNvPr id="5" name="4 Rectángulo redondeado"/>
          <p:cNvSpPr/>
          <p:nvPr/>
        </p:nvSpPr>
        <p:spPr>
          <a:xfrm>
            <a:off x="1187624" y="4149080"/>
            <a:ext cx="6696744" cy="20882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46083" name="Picture 3"/>
          <p:cNvPicPr>
            <a:picLocks noChangeAspect="1" noChangeArrowheads="1"/>
          </p:cNvPicPr>
          <p:nvPr/>
        </p:nvPicPr>
        <p:blipFill>
          <a:blip r:embed="rId2" cstate="print"/>
          <a:srcRect/>
          <a:stretch>
            <a:fillRect/>
          </a:stretch>
        </p:blipFill>
        <p:spPr bwMode="auto">
          <a:xfrm>
            <a:off x="1582696" y="4437112"/>
            <a:ext cx="6013640" cy="1697732"/>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R"/>
          </a:p>
        </p:txBody>
      </p:sp>
      <p:sp>
        <p:nvSpPr>
          <p:cNvPr id="3" name="2 Marcador de contenido"/>
          <p:cNvSpPr>
            <a:spLocks noGrp="1"/>
          </p:cNvSpPr>
          <p:nvPr>
            <p:ph idx="1"/>
          </p:nvPr>
        </p:nvSpPr>
        <p:spPr/>
        <p:txBody>
          <a:bodyPr/>
          <a:lstStyle/>
          <a:p>
            <a:endParaRPr lang="es-CR"/>
          </a:p>
        </p:txBody>
      </p:sp>
      <p:pic>
        <p:nvPicPr>
          <p:cNvPr id="31747" name="Picture 3"/>
          <p:cNvPicPr>
            <a:picLocks noChangeAspect="1" noChangeArrowheads="1"/>
          </p:cNvPicPr>
          <p:nvPr/>
        </p:nvPicPr>
        <p:blipFill>
          <a:blip r:embed="rId2" cstate="print"/>
          <a:srcRect/>
          <a:stretch>
            <a:fillRect/>
          </a:stretch>
        </p:blipFill>
        <p:spPr bwMode="auto">
          <a:xfrm>
            <a:off x="539552" y="211622"/>
            <a:ext cx="8424936" cy="6313722"/>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548680"/>
            <a:ext cx="8229600" cy="1066800"/>
          </a:xfrm>
        </p:spPr>
        <p:txBody>
          <a:bodyPr/>
          <a:lstStyle/>
          <a:p>
            <a:r>
              <a:rPr lang="es-CR" dirty="0" smtClean="0"/>
              <a:t>Agregar métodos a una clase </a:t>
            </a:r>
            <a:endParaRPr lang="es-CR" dirty="0"/>
          </a:p>
        </p:txBody>
      </p:sp>
      <p:sp>
        <p:nvSpPr>
          <p:cNvPr id="3" name="2 Marcador de contenido"/>
          <p:cNvSpPr>
            <a:spLocks noGrp="1"/>
          </p:cNvSpPr>
          <p:nvPr>
            <p:ph idx="1"/>
          </p:nvPr>
        </p:nvSpPr>
        <p:spPr/>
        <p:txBody>
          <a:bodyPr/>
          <a:lstStyle/>
          <a:p>
            <a:r>
              <a:rPr lang="es-ES" dirty="0" smtClean="0"/>
              <a:t>Los métodos de una clase son simplemente procedimientos Sub o </a:t>
            </a:r>
            <a:r>
              <a:rPr lang="es-ES" dirty="0" err="1" smtClean="0"/>
              <a:t>Function</a:t>
            </a:r>
            <a:r>
              <a:rPr lang="es-ES" dirty="0" smtClean="0"/>
              <a:t>, declarados en la clase.</a:t>
            </a:r>
            <a:endParaRPr lang="es-CR" dirty="0" smtClean="0"/>
          </a:p>
          <a:p>
            <a:endParaRPr lang="es-C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Agregar eventos a la clase</a:t>
            </a:r>
            <a:endParaRPr lang="es-CR" dirty="0"/>
          </a:p>
        </p:txBody>
      </p:sp>
      <p:sp>
        <p:nvSpPr>
          <p:cNvPr id="3" name="2 Marcador de contenido"/>
          <p:cNvSpPr>
            <a:spLocks noGrp="1"/>
          </p:cNvSpPr>
          <p:nvPr>
            <p:ph idx="1"/>
          </p:nvPr>
        </p:nvSpPr>
        <p:spPr/>
        <p:txBody>
          <a:bodyPr/>
          <a:lstStyle/>
          <a:p>
            <a:r>
              <a:rPr lang="es-CR" dirty="0" smtClean="0"/>
              <a:t> primero de declara el evento</a:t>
            </a:r>
          </a:p>
          <a:p>
            <a:r>
              <a:rPr lang="es-CR" dirty="0" smtClean="0"/>
              <a:t>Provoca el evento </a:t>
            </a:r>
            <a:endParaRPr lang="es-ES" dirty="0" smtClean="0"/>
          </a:p>
          <a:p>
            <a:pPr lvl="1"/>
            <a:r>
              <a:rPr lang="es-ES" dirty="0" smtClean="0"/>
              <a:t>Provocar un evento significa que estamos señalizando la aparición del evento. Para agregar un evento a una clase, lo declaramos con la instrucción </a:t>
            </a:r>
            <a:r>
              <a:rPr lang="es-ES" b="1" dirty="0" err="1" smtClean="0"/>
              <a:t>Event</a:t>
            </a:r>
            <a:r>
              <a:rPr lang="es-ES" dirty="0" smtClean="0"/>
              <a:t>. </a:t>
            </a:r>
            <a:r>
              <a:rPr lang="es-ES" dirty="0" err="1" smtClean="0"/>
              <a:t>Ésto</a:t>
            </a:r>
            <a:r>
              <a:rPr lang="es-ES" dirty="0" smtClean="0"/>
              <a:t> indica que el objeto puede provocar el evento que especificamos</a:t>
            </a:r>
          </a:p>
          <a:p>
            <a:pPr lvl="1"/>
            <a:endParaRPr lang="es-ES" dirty="0" smtClean="0"/>
          </a:p>
          <a:p>
            <a:pPr lvl="1"/>
            <a:endParaRPr lang="es-CR" dirty="0"/>
          </a:p>
        </p:txBody>
      </p:sp>
      <p:pic>
        <p:nvPicPr>
          <p:cNvPr id="5122" name="Picture 2"/>
          <p:cNvPicPr>
            <a:picLocks noChangeAspect="1" noChangeArrowheads="1"/>
          </p:cNvPicPr>
          <p:nvPr/>
        </p:nvPicPr>
        <p:blipFill>
          <a:blip r:embed="rId2" cstate="print"/>
          <a:srcRect/>
          <a:stretch>
            <a:fillRect/>
          </a:stretch>
        </p:blipFill>
        <p:spPr bwMode="auto">
          <a:xfrm>
            <a:off x="323528" y="5157192"/>
            <a:ext cx="8352928" cy="1431404"/>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8229600" cy="1066800"/>
          </a:xfrm>
        </p:spPr>
        <p:txBody>
          <a:bodyPr/>
          <a:lstStyle/>
          <a:p>
            <a:r>
              <a:rPr lang="es-CR" dirty="0" smtClean="0"/>
              <a:t>Probar la clase</a:t>
            </a:r>
            <a:endParaRPr lang="es-CR" dirty="0"/>
          </a:p>
        </p:txBody>
      </p:sp>
      <p:pic>
        <p:nvPicPr>
          <p:cNvPr id="32770" name="Picture 2"/>
          <p:cNvPicPr>
            <a:picLocks noGrp="1" noChangeAspect="1" noChangeArrowheads="1"/>
          </p:cNvPicPr>
          <p:nvPr>
            <p:ph idx="1"/>
          </p:nvPr>
        </p:nvPicPr>
        <p:blipFill>
          <a:blip r:embed="rId2" cstate="print"/>
          <a:srcRect/>
          <a:stretch>
            <a:fillRect/>
          </a:stretch>
        </p:blipFill>
        <p:spPr bwMode="auto">
          <a:xfrm>
            <a:off x="6156176" y="1196752"/>
            <a:ext cx="2699792" cy="4104456"/>
          </a:xfrm>
          <a:prstGeom prst="rect">
            <a:avLst/>
          </a:prstGeom>
          <a:noFill/>
          <a:ln w="9525">
            <a:noFill/>
            <a:miter lim="800000"/>
            <a:headEnd/>
            <a:tailEnd/>
          </a:ln>
        </p:spPr>
      </p:pic>
      <p:pic>
        <p:nvPicPr>
          <p:cNvPr id="32771" name="Picture 3"/>
          <p:cNvPicPr>
            <a:picLocks noChangeAspect="1" noChangeArrowheads="1"/>
          </p:cNvPicPr>
          <p:nvPr/>
        </p:nvPicPr>
        <p:blipFill>
          <a:blip r:embed="rId3" cstate="print"/>
          <a:srcRect/>
          <a:stretch>
            <a:fillRect/>
          </a:stretch>
        </p:blipFill>
        <p:spPr bwMode="auto">
          <a:xfrm>
            <a:off x="395536" y="836712"/>
            <a:ext cx="5688632" cy="5184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Estructura de la excepción </a:t>
            </a:r>
            <a:endParaRPr lang="es-CR" dirty="0"/>
          </a:p>
        </p:txBody>
      </p:sp>
      <p:sp>
        <p:nvSpPr>
          <p:cNvPr id="3" name="2 Marcador de contenido"/>
          <p:cNvSpPr>
            <a:spLocks noGrp="1"/>
          </p:cNvSpPr>
          <p:nvPr>
            <p:ph idx="1"/>
          </p:nvPr>
        </p:nvSpPr>
        <p:spPr>
          <a:xfrm>
            <a:off x="914400" y="2249424"/>
            <a:ext cx="8229600" cy="4325112"/>
          </a:xfrm>
        </p:spPr>
        <p:txBody>
          <a:bodyPr/>
          <a:lstStyle/>
          <a:p>
            <a:r>
              <a:rPr lang="es-CR" dirty="0" smtClean="0"/>
              <a:t>TRY</a:t>
            </a:r>
          </a:p>
          <a:p>
            <a:pPr lvl="1"/>
            <a:r>
              <a:rPr lang="es-CR" dirty="0" smtClean="0"/>
              <a:t>Sentencias </a:t>
            </a:r>
          </a:p>
          <a:p>
            <a:r>
              <a:rPr lang="es-CR" dirty="0" smtClean="0"/>
              <a:t>Catch  Excepción</a:t>
            </a:r>
          </a:p>
          <a:p>
            <a:pPr lvl="1"/>
            <a:r>
              <a:rPr lang="es-CR" dirty="0" smtClean="0"/>
              <a:t> bloque de control</a:t>
            </a:r>
          </a:p>
          <a:p>
            <a:r>
              <a:rPr lang="es-CR" dirty="0" err="1" smtClean="0"/>
              <a:t>Finally</a:t>
            </a:r>
            <a:endParaRPr lang="es-CR" dirty="0" smtClean="0"/>
          </a:p>
          <a:p>
            <a:pPr lvl="1"/>
            <a:r>
              <a:rPr lang="es-CR" dirty="0" smtClean="0"/>
              <a:t>Sentencia de liberación</a:t>
            </a:r>
          </a:p>
          <a:p>
            <a:r>
              <a:rPr lang="es-CR" dirty="0" err="1" smtClean="0"/>
              <a:t>End</a:t>
            </a:r>
            <a:r>
              <a:rPr lang="es-CR" dirty="0" smtClean="0"/>
              <a:t> try</a:t>
            </a:r>
          </a:p>
          <a:p>
            <a:pPr lvl="2">
              <a:buNone/>
            </a:pPr>
            <a:endParaRPr lang="es-CR" dirty="0" smtClean="0"/>
          </a:p>
          <a:p>
            <a:endParaRPr lang="es-C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t>Solución del problema instancias una clase</a:t>
            </a:r>
            <a:endParaRPr lang="es-CR" dirty="0"/>
          </a:p>
        </p:txBody>
      </p:sp>
      <p:pic>
        <p:nvPicPr>
          <p:cNvPr id="33794" name="Picture 2"/>
          <p:cNvPicPr>
            <a:picLocks noGrp="1" noChangeAspect="1" noChangeArrowheads="1"/>
          </p:cNvPicPr>
          <p:nvPr>
            <p:ph idx="1"/>
          </p:nvPr>
        </p:nvPicPr>
        <p:blipFill>
          <a:blip r:embed="rId2" cstate="print"/>
          <a:srcRect/>
          <a:stretch>
            <a:fillRect/>
          </a:stretch>
        </p:blipFill>
        <p:spPr bwMode="auto">
          <a:xfrm>
            <a:off x="611560" y="2348880"/>
            <a:ext cx="2867025" cy="3515097"/>
          </a:xfrm>
          <a:prstGeom prst="rect">
            <a:avLst/>
          </a:prstGeom>
          <a:noFill/>
          <a:ln w="9525">
            <a:noFill/>
            <a:miter lim="800000"/>
            <a:headEnd/>
            <a:tailEnd/>
          </a:ln>
        </p:spPr>
      </p:pic>
      <p:pic>
        <p:nvPicPr>
          <p:cNvPr id="33795" name="Picture 3"/>
          <p:cNvPicPr>
            <a:picLocks noChangeAspect="1" noChangeArrowheads="1"/>
          </p:cNvPicPr>
          <p:nvPr/>
        </p:nvPicPr>
        <p:blipFill>
          <a:blip r:embed="rId3" cstate="print"/>
          <a:srcRect/>
          <a:stretch>
            <a:fillRect/>
          </a:stretch>
        </p:blipFill>
        <p:spPr bwMode="auto">
          <a:xfrm>
            <a:off x="3635896" y="3933056"/>
            <a:ext cx="1476375" cy="1476375"/>
          </a:xfrm>
          <a:prstGeom prst="rect">
            <a:avLst/>
          </a:prstGeom>
          <a:noFill/>
          <a:ln w="9525">
            <a:noFill/>
            <a:miter lim="800000"/>
            <a:headEnd/>
            <a:tailEnd/>
          </a:ln>
        </p:spPr>
      </p:pic>
      <p:pic>
        <p:nvPicPr>
          <p:cNvPr id="33796" name="Picture 4"/>
          <p:cNvPicPr>
            <a:picLocks noChangeAspect="1" noChangeArrowheads="1"/>
          </p:cNvPicPr>
          <p:nvPr/>
        </p:nvPicPr>
        <p:blipFill>
          <a:blip r:embed="rId4" cstate="print"/>
          <a:srcRect/>
          <a:stretch>
            <a:fillRect/>
          </a:stretch>
        </p:blipFill>
        <p:spPr bwMode="auto">
          <a:xfrm>
            <a:off x="5292080" y="3933056"/>
            <a:ext cx="1447800" cy="1543050"/>
          </a:xfrm>
          <a:prstGeom prst="rect">
            <a:avLst/>
          </a:prstGeom>
          <a:noFill/>
          <a:ln w="9525">
            <a:noFill/>
            <a:miter lim="800000"/>
            <a:headEnd/>
            <a:tailEnd/>
          </a:ln>
        </p:spPr>
      </p:pic>
      <p:pic>
        <p:nvPicPr>
          <p:cNvPr id="33797" name="Picture 5"/>
          <p:cNvPicPr>
            <a:picLocks noChangeAspect="1" noChangeArrowheads="1"/>
          </p:cNvPicPr>
          <p:nvPr/>
        </p:nvPicPr>
        <p:blipFill>
          <a:blip r:embed="rId5" cstate="print"/>
          <a:srcRect/>
          <a:stretch>
            <a:fillRect/>
          </a:stretch>
        </p:blipFill>
        <p:spPr bwMode="auto">
          <a:xfrm>
            <a:off x="7020272" y="4005064"/>
            <a:ext cx="1428750" cy="143827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88640"/>
            <a:ext cx="8229600" cy="1066800"/>
          </a:xfrm>
        </p:spPr>
        <p:txBody>
          <a:bodyPr/>
          <a:lstStyle/>
          <a:p>
            <a:r>
              <a:rPr lang="es-CR" dirty="0" smtClean="0"/>
              <a:t>Parcial 01</a:t>
            </a:r>
            <a:endParaRPr lang="es-CR" dirty="0"/>
          </a:p>
        </p:txBody>
      </p:sp>
      <p:sp>
        <p:nvSpPr>
          <p:cNvPr id="3" name="2 Marcador de contenido"/>
          <p:cNvSpPr>
            <a:spLocks noGrp="1"/>
          </p:cNvSpPr>
          <p:nvPr>
            <p:ph idx="1"/>
          </p:nvPr>
        </p:nvSpPr>
        <p:spPr>
          <a:xfrm>
            <a:off x="467544" y="1052736"/>
            <a:ext cx="8229600" cy="5616624"/>
          </a:xfrm>
        </p:spPr>
        <p:txBody>
          <a:bodyPr>
            <a:normAutofit fontScale="62500" lnSpcReduction="20000"/>
          </a:bodyPr>
          <a:lstStyle/>
          <a:p>
            <a:r>
              <a:rPr lang="es-CR" dirty="0" smtClean="0"/>
              <a:t>Realice las siguientes clases, pruebe las clases haciendo una instancia de clases </a:t>
            </a:r>
          </a:p>
          <a:p>
            <a:r>
              <a:rPr lang="es-CR" b="1" dirty="0" smtClean="0"/>
              <a:t>Clase 01 Variables </a:t>
            </a:r>
            <a:endParaRPr lang="es-CR" dirty="0" smtClean="0"/>
          </a:p>
          <a:p>
            <a:r>
              <a:rPr lang="es-CR" dirty="0" smtClean="0"/>
              <a:t>Realice una clase  que exponga los valores que soporta las tipos de variables que soporta Visual </a:t>
            </a:r>
            <a:r>
              <a:rPr lang="es-CR" dirty="0" err="1" smtClean="0"/>
              <a:t>basic</a:t>
            </a:r>
            <a:r>
              <a:rPr lang="es-CR" dirty="0" smtClean="0"/>
              <a:t>  con su valor máximo y mínimo  </a:t>
            </a:r>
          </a:p>
          <a:p>
            <a:r>
              <a:rPr lang="es-CR" dirty="0" err="1" smtClean="0"/>
              <a:t>Ejmplos</a:t>
            </a:r>
            <a:r>
              <a:rPr lang="es-CR" dirty="0" smtClean="0"/>
              <a:t> </a:t>
            </a:r>
          </a:p>
          <a:p>
            <a:pPr lvl="0"/>
            <a:r>
              <a:rPr lang="en-US" b="1" dirty="0" err="1" smtClean="0"/>
              <a:t>int</a:t>
            </a:r>
            <a:r>
              <a:rPr lang="en-US" dirty="0" smtClean="0"/>
              <a:t> – based on System.Int32</a:t>
            </a:r>
            <a:endParaRPr lang="es-CR" dirty="0" smtClean="0"/>
          </a:p>
          <a:p>
            <a:pPr lvl="1"/>
            <a:r>
              <a:rPr lang="en-US" sz="2800" dirty="0" smtClean="0"/>
              <a:t>32-bit integer  goes from -2,147,483,648 through 2,147,483,647.</a:t>
            </a:r>
            <a:endParaRPr lang="es-CR" sz="2800" dirty="0" smtClean="0"/>
          </a:p>
          <a:p>
            <a:pPr lvl="0"/>
            <a:r>
              <a:rPr lang="en-US" b="1" dirty="0" smtClean="0"/>
              <a:t>long</a:t>
            </a:r>
            <a:r>
              <a:rPr lang="en-US" dirty="0" smtClean="0"/>
              <a:t> – based on System.Int64</a:t>
            </a:r>
            <a:endParaRPr lang="es-CR" dirty="0" smtClean="0"/>
          </a:p>
          <a:p>
            <a:pPr lvl="1"/>
            <a:r>
              <a:rPr lang="en-US" sz="2800" dirty="0" smtClean="0"/>
              <a:t>64-bit integer  goes from </a:t>
            </a:r>
            <a:br>
              <a:rPr lang="en-US" sz="2800" dirty="0" smtClean="0"/>
            </a:br>
            <a:r>
              <a:rPr lang="en-US" sz="2800" dirty="0" smtClean="0"/>
              <a:t>-9,223,372,036,854,775,808 through 9,223,372,036,854,775,807</a:t>
            </a:r>
            <a:endParaRPr lang="es-CR" sz="2800" dirty="0" smtClean="0"/>
          </a:p>
          <a:p>
            <a:r>
              <a:rPr lang="en-US" dirty="0" smtClean="0"/>
              <a:t> </a:t>
            </a:r>
            <a:endParaRPr lang="es-CR" dirty="0" smtClean="0"/>
          </a:p>
          <a:p>
            <a:r>
              <a:rPr lang="es-CR" b="1" dirty="0" smtClean="0"/>
              <a:t>Clase 02 constantes </a:t>
            </a:r>
            <a:endParaRPr lang="es-CR" dirty="0" smtClean="0"/>
          </a:p>
          <a:p>
            <a:r>
              <a:rPr lang="es-CR" dirty="0" smtClean="0"/>
              <a:t>Exponga un ejemplo del uso de una constante</a:t>
            </a:r>
          </a:p>
          <a:p>
            <a:r>
              <a:rPr lang="es-CR" b="1" dirty="0" smtClean="0"/>
              <a:t>Clase 03  Caracteres </a:t>
            </a:r>
            <a:endParaRPr lang="es-CR" dirty="0" smtClean="0"/>
          </a:p>
          <a:p>
            <a:r>
              <a:rPr lang="es-CR" dirty="0" smtClean="0"/>
              <a:t>Exponga un ejemplo del uso  de variables de tipo alfanumérico </a:t>
            </a:r>
          </a:p>
          <a:p>
            <a:r>
              <a:rPr lang="es-CR" b="1" dirty="0" smtClean="0"/>
              <a:t>Clase 04  Manejo de Excepciones</a:t>
            </a:r>
            <a:endParaRPr lang="es-CR" dirty="0" smtClean="0"/>
          </a:p>
          <a:p>
            <a:r>
              <a:rPr lang="es-CR" dirty="0" smtClean="0"/>
              <a:t>Crear una aplicación de  que maneje dos  excepciones</a:t>
            </a:r>
          </a:p>
          <a:p>
            <a:r>
              <a:rPr lang="es-CR" b="1" dirty="0" smtClean="0"/>
              <a:t>Clase 05  </a:t>
            </a:r>
            <a:r>
              <a:rPr lang="es-CR" b="1" dirty="0" err="1" smtClean="0"/>
              <a:t>Get</a:t>
            </a:r>
            <a:r>
              <a:rPr lang="es-CR" b="1" dirty="0" smtClean="0"/>
              <a:t> y Set</a:t>
            </a:r>
            <a:endParaRPr lang="es-CR" dirty="0" smtClean="0"/>
          </a:p>
          <a:p>
            <a:r>
              <a:rPr lang="es-CR" dirty="0" smtClean="0"/>
              <a:t>Crear  una clase para  demostrar el uso de procedimientos  de propiedad </a:t>
            </a:r>
          </a:p>
          <a:p>
            <a:pPr>
              <a:buNone/>
            </a:pPr>
            <a:r>
              <a:rPr lang="es-CR" dirty="0" smtClean="0"/>
              <a:t>	Se establece el nombre del titular de la cuenta , monto préstamo, el interés  calculo del interés que debe de pagar </a:t>
            </a:r>
            <a:endParaRPr lang="es-C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CR" dirty="0"/>
          </a:p>
        </p:txBody>
      </p:sp>
      <p:pic>
        <p:nvPicPr>
          <p:cNvPr id="34818" name="Picture 2" descr="C:\Program Files (x86)\Microsoft Office\MEDIA\CAGCAT10\j0301252.wmf"/>
          <p:cNvPicPr>
            <a:picLocks noChangeAspect="1" noChangeArrowheads="1"/>
          </p:cNvPicPr>
          <p:nvPr/>
        </p:nvPicPr>
        <p:blipFill>
          <a:blip r:embed="rId2" cstate="print"/>
          <a:srcRect/>
          <a:stretch>
            <a:fillRect/>
          </a:stretch>
        </p:blipFill>
        <p:spPr bwMode="auto">
          <a:xfrm>
            <a:off x="1691680" y="3140968"/>
            <a:ext cx="3896544" cy="3332170"/>
          </a:xfrm>
          <a:prstGeom prst="rect">
            <a:avLst/>
          </a:prstGeom>
          <a:noFill/>
        </p:spPr>
      </p:pic>
      <p:sp>
        <p:nvSpPr>
          <p:cNvPr id="5" name="4 Llamada de nube"/>
          <p:cNvSpPr/>
          <p:nvPr/>
        </p:nvSpPr>
        <p:spPr>
          <a:xfrm>
            <a:off x="3851920" y="764704"/>
            <a:ext cx="4896544" cy="216024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R" sz="4400" dirty="0" smtClean="0"/>
              <a:t>Preguntas ?</a:t>
            </a:r>
            <a:endParaRPr lang="es-CR" sz="4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R"/>
          </a:p>
        </p:txBody>
      </p:sp>
      <p:sp>
        <p:nvSpPr>
          <p:cNvPr id="3" name="2 Marcador de contenido"/>
          <p:cNvSpPr>
            <a:spLocks noGrp="1"/>
          </p:cNvSpPr>
          <p:nvPr>
            <p:ph idx="1"/>
          </p:nvPr>
        </p:nvSpPr>
        <p:spPr/>
        <p:txBody>
          <a:bodyPr>
            <a:normAutofit/>
          </a:bodyPr>
          <a:lstStyle/>
          <a:p>
            <a:pPr algn="ctr">
              <a:buNone/>
            </a:pPr>
            <a:r>
              <a:rPr lang="es-CR" sz="6000" dirty="0" smtClean="0">
                <a:solidFill>
                  <a:schemeClr val="accent1">
                    <a:lumMod val="75000"/>
                  </a:schemeClr>
                </a:solidFill>
              </a:rPr>
              <a:t>DEMO  No 1</a:t>
            </a:r>
            <a:endParaRPr lang="es-CR" sz="60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Qué es una Clase</a:t>
            </a:r>
            <a:endParaRPr lang="es-CR" dirty="0"/>
          </a:p>
        </p:txBody>
      </p:sp>
      <p:sp>
        <p:nvSpPr>
          <p:cNvPr id="3" name="2 Marcador de contenido"/>
          <p:cNvSpPr>
            <a:spLocks noGrp="1"/>
          </p:cNvSpPr>
          <p:nvPr>
            <p:ph idx="1"/>
          </p:nvPr>
        </p:nvSpPr>
        <p:spPr/>
        <p:txBody>
          <a:bodyPr/>
          <a:lstStyle/>
          <a:p>
            <a:r>
              <a:rPr lang="es-ES" dirty="0" smtClean="0"/>
              <a:t>Es una representación de un tipo de objeto</a:t>
            </a:r>
          </a:p>
          <a:p>
            <a:pPr>
              <a:buNone/>
            </a:pPr>
            <a:r>
              <a:rPr lang="es-ES" dirty="0" smtClean="0">
                <a:solidFill>
                  <a:srgbClr val="FF0000"/>
                </a:solidFill>
              </a:rPr>
              <a:t>	Por ejemplo</a:t>
            </a:r>
          </a:p>
          <a:p>
            <a:pPr>
              <a:buNone/>
            </a:pPr>
            <a:r>
              <a:rPr lang="es-ES" dirty="0" smtClean="0"/>
              <a:t> 	El control </a:t>
            </a:r>
            <a:r>
              <a:rPr lang="es-ES" dirty="0" err="1" smtClean="0"/>
              <a:t>TextBox</a:t>
            </a:r>
            <a:r>
              <a:rPr lang="es-ES" dirty="0" smtClean="0"/>
              <a:t> lo define una clase </a:t>
            </a:r>
            <a:r>
              <a:rPr lang="es-ES" dirty="0" err="1" smtClean="0"/>
              <a:t>TextBox</a:t>
            </a:r>
            <a:r>
              <a:rPr lang="es-ES" dirty="0" smtClean="0"/>
              <a:t>, que define su aspecto y sus funciones. Cada vez que arrastramos un control </a:t>
            </a:r>
            <a:r>
              <a:rPr lang="es-ES" dirty="0" err="1" smtClean="0"/>
              <a:t>TextBox</a:t>
            </a:r>
            <a:r>
              <a:rPr lang="es-ES" dirty="0" smtClean="0"/>
              <a:t> a un formulario, realmente está creando una nueva instancia de la clase </a:t>
            </a:r>
            <a:r>
              <a:rPr lang="es-ES" dirty="0" err="1" smtClean="0"/>
              <a:t>TextBox</a:t>
            </a:r>
            <a:r>
              <a:rPr lang="es-ES" dirty="0" smtClean="0"/>
              <a:t>.</a:t>
            </a:r>
            <a:endParaRPr lang="es-CR" dirty="0" smtClean="0"/>
          </a:p>
          <a:p>
            <a:endParaRPr lang="es-C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creación de instancias</a:t>
            </a:r>
            <a:r>
              <a:rPr lang="es-ES" dirty="0" smtClean="0"/>
              <a:t>.</a:t>
            </a:r>
            <a:r>
              <a:rPr lang="es-CR" dirty="0" smtClean="0"/>
              <a:t/>
            </a:r>
            <a:br>
              <a:rPr lang="es-CR" dirty="0" smtClean="0"/>
            </a:br>
            <a:endParaRPr lang="es-CR" dirty="0"/>
          </a:p>
        </p:txBody>
      </p:sp>
      <p:sp>
        <p:nvSpPr>
          <p:cNvPr id="3" name="2 Marcador de contenido"/>
          <p:cNvSpPr>
            <a:spLocks noGrp="1"/>
          </p:cNvSpPr>
          <p:nvPr>
            <p:ph idx="1"/>
          </p:nvPr>
        </p:nvSpPr>
        <p:spPr/>
        <p:txBody>
          <a:bodyPr/>
          <a:lstStyle/>
          <a:p>
            <a:r>
              <a:rPr lang="es-CR" dirty="0" smtClean="0"/>
              <a:t>Para instanciar  un objeto se define</a:t>
            </a:r>
            <a:endParaRPr lang="es-CR" dirty="0"/>
          </a:p>
        </p:txBody>
      </p:sp>
      <p:sp>
        <p:nvSpPr>
          <p:cNvPr id="4" name="3 Rectángulo redondeado"/>
          <p:cNvSpPr/>
          <p:nvPr/>
        </p:nvSpPr>
        <p:spPr>
          <a:xfrm>
            <a:off x="611560" y="3212976"/>
            <a:ext cx="7848872"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25" name="Rectangle 1"/>
          <p:cNvSpPr>
            <a:spLocks noChangeArrowheads="1"/>
          </p:cNvSpPr>
          <p:nvPr/>
        </p:nvSpPr>
        <p:spPr bwMode="auto">
          <a:xfrm>
            <a:off x="0" y="43934"/>
            <a:ext cx="184731" cy="369332"/>
          </a:xfrm>
          <a:prstGeom prst="rect">
            <a:avLst/>
          </a:prstGeom>
          <a:solidFill>
            <a:srgbClr val="FFFFE6"/>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CuadroTexto"/>
          <p:cNvSpPr txBox="1"/>
          <p:nvPr/>
        </p:nvSpPr>
        <p:spPr>
          <a:xfrm>
            <a:off x="899592" y="3501008"/>
            <a:ext cx="7272808" cy="861774"/>
          </a:xfrm>
          <a:prstGeom prst="rect">
            <a:avLst/>
          </a:prstGeom>
          <a:noFill/>
        </p:spPr>
        <p:txBody>
          <a:bodyPr wrap="square" rtlCol="0">
            <a:spAutoFit/>
          </a:bodyPr>
          <a:lstStyle/>
          <a:p>
            <a:pPr lvl="0"/>
            <a:r>
              <a:rPr lang="es-ES" sz="3200" dirty="0" err="1" smtClean="0">
                <a:solidFill>
                  <a:srgbClr val="222222"/>
                </a:solidFill>
                <a:latin typeface="Lucida Console" pitchFamily="49" charset="0"/>
                <a:ea typeface="Times New Roman" pitchFamily="18" charset="0"/>
                <a:cs typeface="Courier New" pitchFamily="49" charset="0"/>
              </a:rPr>
              <a:t>Dim</a:t>
            </a:r>
            <a:r>
              <a:rPr lang="es-ES" sz="3200" dirty="0" smtClean="0">
                <a:solidFill>
                  <a:srgbClr val="222222"/>
                </a:solidFill>
                <a:latin typeface="Lucida Console" pitchFamily="49" charset="0"/>
                <a:ea typeface="Times New Roman" pitchFamily="18" charset="0"/>
                <a:cs typeface="Courier New" pitchFamily="49" charset="0"/>
              </a:rPr>
              <a:t> Textbox1 </a:t>
            </a:r>
            <a:r>
              <a:rPr lang="es-ES" sz="3200" dirty="0" smtClean="0">
                <a:solidFill>
                  <a:srgbClr val="FF0000"/>
                </a:solidFill>
                <a:latin typeface="Lucida Console" pitchFamily="49" charset="0"/>
                <a:ea typeface="Times New Roman" pitchFamily="18" charset="0"/>
                <a:cs typeface="Courier New" pitchFamily="49" charset="0"/>
              </a:rPr>
              <a:t>As</a:t>
            </a:r>
            <a:r>
              <a:rPr lang="es-ES" sz="3200" dirty="0" smtClean="0">
                <a:solidFill>
                  <a:srgbClr val="222222"/>
                </a:solidFill>
                <a:latin typeface="Lucida Console" pitchFamily="49" charset="0"/>
                <a:ea typeface="Times New Roman" pitchFamily="18" charset="0"/>
                <a:cs typeface="Courier New" pitchFamily="49" charset="0"/>
              </a:rPr>
              <a:t> </a:t>
            </a:r>
            <a:r>
              <a:rPr lang="es-ES" sz="3200" dirty="0" smtClean="0">
                <a:solidFill>
                  <a:srgbClr val="FF0000"/>
                </a:solidFill>
                <a:latin typeface="Lucida Console" pitchFamily="49" charset="0"/>
                <a:ea typeface="Times New Roman" pitchFamily="18" charset="0"/>
                <a:cs typeface="Courier New" pitchFamily="49" charset="0"/>
              </a:rPr>
              <a:t>New</a:t>
            </a:r>
            <a:r>
              <a:rPr lang="es-ES" sz="3200" dirty="0" smtClean="0">
                <a:solidFill>
                  <a:srgbClr val="222222"/>
                </a:solidFill>
                <a:latin typeface="Lucida Console" pitchFamily="49" charset="0"/>
                <a:ea typeface="Times New Roman" pitchFamily="18" charset="0"/>
                <a:cs typeface="Courier New" pitchFamily="49" charset="0"/>
              </a:rPr>
              <a:t> </a:t>
            </a:r>
            <a:r>
              <a:rPr lang="es-ES" sz="3200" dirty="0" err="1" smtClean="0">
                <a:solidFill>
                  <a:srgbClr val="222222"/>
                </a:solidFill>
                <a:latin typeface="Lucida Console" pitchFamily="49" charset="0"/>
                <a:ea typeface="Times New Roman" pitchFamily="18" charset="0"/>
                <a:cs typeface="Courier New" pitchFamily="49" charset="0"/>
              </a:rPr>
              <a:t>TextBox</a:t>
            </a:r>
            <a:endParaRPr lang="es-ES" sz="3200" dirty="0" smtClean="0">
              <a:latin typeface="Arial" pitchFamily="34" charset="0"/>
              <a:cs typeface="Arial" pitchFamily="34" charset="0"/>
            </a:endParaRPr>
          </a:p>
          <a:p>
            <a:endParaRPr lang="es-C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Qué hay dentro de una clase?</a:t>
            </a:r>
            <a:endParaRPr lang="es-CR" dirty="0"/>
          </a:p>
        </p:txBody>
      </p:sp>
      <p:sp>
        <p:nvSpPr>
          <p:cNvPr id="3" name="2 Marcador de contenido"/>
          <p:cNvSpPr>
            <a:spLocks noGrp="1"/>
          </p:cNvSpPr>
          <p:nvPr>
            <p:ph idx="1"/>
          </p:nvPr>
        </p:nvSpPr>
        <p:spPr/>
        <p:txBody>
          <a:bodyPr/>
          <a:lstStyle/>
          <a:p>
            <a:r>
              <a:rPr lang="es-ES" dirty="0" smtClean="0"/>
              <a:t>Propiedades</a:t>
            </a:r>
          </a:p>
          <a:p>
            <a:r>
              <a:rPr lang="es-ES" dirty="0" smtClean="0"/>
              <a:t> Métodos</a:t>
            </a:r>
          </a:p>
          <a:p>
            <a:r>
              <a:rPr lang="es-ES" dirty="0" smtClean="0"/>
              <a:t>  Eventos ( a veces llamados miembros)</a:t>
            </a:r>
          </a:p>
          <a:p>
            <a:pPr>
              <a:buNone/>
            </a:pPr>
            <a:r>
              <a:rPr lang="es-ES" dirty="0" smtClean="0"/>
              <a:t>				 </a:t>
            </a:r>
          </a:p>
          <a:p>
            <a:pPr>
              <a:buNone/>
            </a:pPr>
            <a:r>
              <a:rPr lang="es-ES" sz="2800" dirty="0" smtClean="0">
                <a:solidFill>
                  <a:srgbClr val="FF0000"/>
                </a:solidFill>
              </a:rPr>
              <a:t>Que se pasan a todas las instancias de esa clase.</a:t>
            </a:r>
            <a:endParaRPr lang="es-CR" sz="2800" dirty="0" smtClean="0">
              <a:solidFill>
                <a:srgbClr val="FF0000"/>
              </a:solidFill>
            </a:endParaRPr>
          </a:p>
          <a:p>
            <a:endParaRPr lang="es-C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t>Acceso a las variables</a:t>
            </a:r>
            <a:endParaRPr lang="es-CR" dirty="0"/>
          </a:p>
        </p:txBody>
      </p:sp>
      <p:sp>
        <p:nvSpPr>
          <p:cNvPr id="3" name="2 Marcador de contenido"/>
          <p:cNvSpPr>
            <a:spLocks noGrp="1"/>
          </p:cNvSpPr>
          <p:nvPr>
            <p:ph idx="1"/>
          </p:nvPr>
        </p:nvSpPr>
        <p:spPr/>
        <p:txBody>
          <a:bodyPr/>
          <a:lstStyle/>
          <a:p>
            <a:r>
              <a:rPr lang="es-CR" dirty="0" err="1" smtClean="0"/>
              <a:t>Private</a:t>
            </a:r>
            <a:r>
              <a:rPr lang="es-CR" dirty="0" smtClean="0"/>
              <a:t> </a:t>
            </a:r>
          </a:p>
          <a:p>
            <a:pPr lvl="1"/>
            <a:r>
              <a:rPr lang="es-ES" dirty="0" smtClean="0"/>
              <a:t>oculta los miembros de una clase </a:t>
            </a:r>
            <a:endParaRPr lang="es-CR" dirty="0" smtClean="0"/>
          </a:p>
          <a:p>
            <a:r>
              <a:rPr lang="es-CR" dirty="0" err="1" smtClean="0"/>
              <a:t>Public</a:t>
            </a:r>
            <a:r>
              <a:rPr lang="es-CR" dirty="0" smtClean="0"/>
              <a:t> </a:t>
            </a:r>
          </a:p>
          <a:p>
            <a:pPr lvl="1"/>
            <a:r>
              <a:rPr lang="es-ES" dirty="0" smtClean="0"/>
              <a:t>Expone los miembros</a:t>
            </a:r>
          </a:p>
          <a:p>
            <a:pPr lvl="1">
              <a:buNone/>
            </a:pPr>
            <a:r>
              <a:rPr lang="es-ES" dirty="0" smtClean="0"/>
              <a:t> </a:t>
            </a:r>
          </a:p>
          <a:p>
            <a:pPr>
              <a:buNone/>
            </a:pPr>
            <a:r>
              <a:rPr lang="es-ES" dirty="0" smtClean="0"/>
              <a:t>   También puede permitir el acceso a una propiedad y a la vez impedir que el programa cambie su valor declarándolo como </a:t>
            </a:r>
            <a:r>
              <a:rPr lang="es-ES" dirty="0" err="1" smtClean="0">
                <a:solidFill>
                  <a:srgbClr val="FF0000"/>
                </a:solidFill>
              </a:rPr>
              <a:t>ReadOnly</a:t>
            </a:r>
            <a:r>
              <a:rPr lang="es-ES" dirty="0" smtClean="0">
                <a:solidFill>
                  <a:srgbClr val="FF0000"/>
                </a:solidFill>
              </a:rPr>
              <a:t>.</a:t>
            </a:r>
            <a:endParaRPr lang="es-CR" dirty="0" smtClean="0">
              <a:solidFill>
                <a:srgbClr val="FF0000"/>
              </a:solidFill>
            </a:endParaRPr>
          </a:p>
          <a:p>
            <a:pPr lvl="1">
              <a:buNone/>
            </a:pPr>
            <a:endParaRPr lang="es-C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066800"/>
          </a:xfrm>
        </p:spPr>
        <p:txBody>
          <a:bodyPr>
            <a:normAutofit fontScale="90000"/>
          </a:bodyPr>
          <a:lstStyle/>
          <a:p>
            <a:r>
              <a:rPr lang="es-CR" dirty="0" smtClean="0"/>
              <a:t>Ejemplo</a:t>
            </a:r>
            <a:br>
              <a:rPr lang="es-CR" dirty="0" smtClean="0"/>
            </a:br>
            <a:endParaRPr lang="es-CR" dirty="0"/>
          </a:p>
        </p:txBody>
      </p:sp>
      <p:pic>
        <p:nvPicPr>
          <p:cNvPr id="23554" name="Picture 2"/>
          <p:cNvPicPr>
            <a:picLocks noGrp="1" noChangeAspect="1" noChangeArrowheads="1"/>
          </p:cNvPicPr>
          <p:nvPr>
            <p:ph idx="1"/>
          </p:nvPr>
        </p:nvPicPr>
        <p:blipFill>
          <a:blip r:embed="rId2" cstate="print"/>
          <a:srcRect/>
          <a:stretch>
            <a:fillRect/>
          </a:stretch>
        </p:blipFill>
        <p:spPr bwMode="auto">
          <a:xfrm>
            <a:off x="1750758" y="1268413"/>
            <a:ext cx="6421642" cy="5311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165</TotalTime>
  <Words>849</Words>
  <Application>Microsoft Office PowerPoint</Application>
  <PresentationFormat>Presentación en pantalla (4:3)</PresentationFormat>
  <Paragraphs>113</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Urbano</vt:lpstr>
      <vt:lpstr>Diapositiva 1</vt:lpstr>
      <vt:lpstr>Características </vt:lpstr>
      <vt:lpstr>Estructura de la excepción </vt:lpstr>
      <vt:lpstr>Diapositiva 4</vt:lpstr>
      <vt:lpstr>Qué es una Clase</vt:lpstr>
      <vt:lpstr>creación de instancias. </vt:lpstr>
      <vt:lpstr>Qué hay dentro de una clase?</vt:lpstr>
      <vt:lpstr>Acceso a las variables</vt:lpstr>
      <vt:lpstr>Ejemplo </vt:lpstr>
      <vt:lpstr>Crear la clase</vt:lpstr>
      <vt:lpstr>Diapositiva 11</vt:lpstr>
      <vt:lpstr>Módulos de clase  </vt:lpstr>
      <vt:lpstr>Formas de módulos de clases</vt:lpstr>
      <vt:lpstr>Como crear proyecto de bibliotecas de clases</vt:lpstr>
      <vt:lpstr>Agregar propiedades a una clase </vt:lpstr>
      <vt:lpstr>Formas de agregar propiedades a la clase</vt:lpstr>
      <vt:lpstr>Campos y procedimientos de propiedad</vt:lpstr>
      <vt:lpstr>Procedimientos Property </vt:lpstr>
      <vt:lpstr>Los procedimientos de propiedad tienen tres partes:</vt:lpstr>
      <vt:lpstr>GET Y SET</vt:lpstr>
      <vt:lpstr>Diapositiva 21</vt:lpstr>
      <vt:lpstr>Diapositiva 22</vt:lpstr>
      <vt:lpstr>Clase de biblioteca</vt:lpstr>
      <vt:lpstr>Propiedades de solo lectura</vt:lpstr>
      <vt:lpstr>Propiedad de solo escritura</vt:lpstr>
      <vt:lpstr>Diapositiva 26</vt:lpstr>
      <vt:lpstr>Agregar métodos a una clase </vt:lpstr>
      <vt:lpstr>Agregar eventos a la clase</vt:lpstr>
      <vt:lpstr>Probar la clase</vt:lpstr>
      <vt:lpstr>Solución del problema instancias una clase</vt:lpstr>
      <vt:lpstr>Parcial 01</vt:lpstr>
      <vt:lpstr>Diapositiva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de errores visual basic</dc:title>
  <dc:creator>Rossy</dc:creator>
  <cp:lastModifiedBy>Rossy</cp:lastModifiedBy>
  <cp:revision>4</cp:revision>
  <dcterms:created xsi:type="dcterms:W3CDTF">2011-02-17T23:34:22Z</dcterms:created>
  <dcterms:modified xsi:type="dcterms:W3CDTF">2011-02-20T19:54:59Z</dcterms:modified>
</cp:coreProperties>
</file>